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8" r:id="rId3"/>
    <p:sldId id="266" r:id="rId4"/>
    <p:sldId id="265" r:id="rId5"/>
    <p:sldId id="267" r:id="rId6"/>
    <p:sldId id="268" r:id="rId7"/>
    <p:sldId id="269" r:id="rId8"/>
    <p:sldId id="270" r:id="rId9"/>
    <p:sldId id="271" r:id="rId10"/>
    <p:sldId id="272" r:id="rId11"/>
    <p:sldId id="273" r:id="rId12"/>
    <p:sldId id="259" r:id="rId1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1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D4D4D"/>
    <a:srgbClr val="EE3524"/>
    <a:srgbClr val="A9A9A9"/>
    <a:srgbClr val="F1F2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454" autoAdjust="0"/>
  </p:normalViewPr>
  <p:slideViewPr>
    <p:cSldViewPr snapToGrid="0" showGuides="1">
      <p:cViewPr varScale="1">
        <p:scale>
          <a:sx n="73" d="100"/>
          <a:sy n="73" d="100"/>
        </p:scale>
        <p:origin x="-66" y="-54"/>
      </p:cViewPr>
      <p:guideLst>
        <p:guide orient="horz" pos="2160"/>
        <p:guide pos="381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C50DDE-91EF-41B2-AF2E-0BD85F32FBF8}" type="datetimeFigureOut">
              <a:rPr lang="ru-RU" smtClean="0"/>
              <a:t>17.04.2023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FA4916-4974-4493-A040-7F8044E0F7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56803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0FA4916-4974-4493-A040-7F8044E0F722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46627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0FA4916-4974-4493-A040-7F8044E0F722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83047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0FA4916-4974-4493-A040-7F8044E0F722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68543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0FA4916-4974-4493-A040-7F8044E0F722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59637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1E8A7-7206-443D-B35E-4D61F371BFD6}" type="datetimeFigureOut">
              <a:rPr lang="ru-RU" smtClean="0"/>
              <a:t>17.04.2023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36EAD-3E84-4637-9102-4C67EB1C21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97985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1E8A7-7206-443D-B35E-4D61F371BFD6}" type="datetimeFigureOut">
              <a:rPr lang="ru-RU" smtClean="0"/>
              <a:t>17.04.2023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36EAD-3E84-4637-9102-4C67EB1C21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5811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1E8A7-7206-443D-B35E-4D61F371BFD6}" type="datetimeFigureOut">
              <a:rPr lang="ru-RU" smtClean="0"/>
              <a:t>17.04.2023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36EAD-3E84-4637-9102-4C67EB1C21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28051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76527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3331E8A7-7206-443D-B35E-4D61F371BFD6}" type="datetimeFigureOut">
              <a:rPr lang="ru-RU" smtClean="0"/>
              <a:t>17.04.2023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038600" y="5791064"/>
            <a:ext cx="4114800" cy="365125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-2211977" y="6356349"/>
            <a:ext cx="2743200" cy="365125"/>
          </a:xfrm>
        </p:spPr>
        <p:txBody>
          <a:bodyPr/>
          <a:lstStyle/>
          <a:p>
            <a:fld id="{07936EAD-3E84-4637-9102-4C67EB1C21F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059068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8604250" y="6356350"/>
            <a:ext cx="2743200" cy="365125"/>
          </a:xfrm>
        </p:spPr>
        <p:txBody>
          <a:bodyPr/>
          <a:lstStyle/>
          <a:p>
            <a:fld id="{3331E8A7-7206-443D-B35E-4D61F371BFD6}" type="datetimeFigureOut">
              <a:rPr lang="ru-RU" smtClean="0"/>
              <a:t>17.04.2023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-2218266" y="6356349"/>
            <a:ext cx="2743200" cy="365125"/>
          </a:xfrm>
        </p:spPr>
        <p:txBody>
          <a:bodyPr/>
          <a:lstStyle/>
          <a:p>
            <a:fld id="{07936EAD-3E84-4637-9102-4C67EB1C21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58501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3331E8A7-7206-443D-B35E-4D61F371BFD6}" type="datetimeFigureOut">
              <a:rPr lang="ru-RU" smtClean="0"/>
              <a:t>17.04.2023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-2226734" y="6356349"/>
            <a:ext cx="2743200" cy="365125"/>
          </a:xfrm>
        </p:spPr>
        <p:txBody>
          <a:bodyPr/>
          <a:lstStyle/>
          <a:p>
            <a:fld id="{07936EAD-3E84-4637-9102-4C67EB1C21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24477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8612188" y="6356350"/>
            <a:ext cx="2743200" cy="365125"/>
          </a:xfrm>
        </p:spPr>
        <p:txBody>
          <a:bodyPr/>
          <a:lstStyle/>
          <a:p>
            <a:fld id="{3331E8A7-7206-443D-B35E-4D61F371BFD6}" type="datetimeFigureOut">
              <a:rPr lang="ru-RU" smtClean="0"/>
              <a:t>17.04.2023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-2226733" y="6356350"/>
            <a:ext cx="2743200" cy="365125"/>
          </a:xfrm>
        </p:spPr>
        <p:txBody>
          <a:bodyPr/>
          <a:lstStyle/>
          <a:p>
            <a:fld id="{07936EAD-3E84-4637-9102-4C67EB1C21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23479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3331E8A7-7206-443D-B35E-4D61F371BFD6}" type="datetimeFigureOut">
              <a:rPr lang="ru-RU" smtClean="0"/>
              <a:t>17.04.2023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-2226734" y="6356350"/>
            <a:ext cx="2743200" cy="365125"/>
          </a:xfrm>
        </p:spPr>
        <p:txBody>
          <a:bodyPr/>
          <a:lstStyle/>
          <a:p>
            <a:fld id="{07936EAD-3E84-4637-9102-4C67EB1C21F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3966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8644467" y="6356350"/>
            <a:ext cx="2743200" cy="365125"/>
          </a:xfrm>
        </p:spPr>
        <p:txBody>
          <a:bodyPr/>
          <a:lstStyle/>
          <a:p>
            <a:fld id="{3331E8A7-7206-443D-B35E-4D61F371BFD6}" type="datetimeFigureOut">
              <a:rPr lang="ru-RU" smtClean="0"/>
              <a:t>17.04.2023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-2218750" y="6356350"/>
            <a:ext cx="2743200" cy="365125"/>
          </a:xfrm>
        </p:spPr>
        <p:txBody>
          <a:bodyPr/>
          <a:lstStyle/>
          <a:p>
            <a:fld id="{07936EAD-3E84-4637-9102-4C67EB1C21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92717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1E8A7-7206-443D-B35E-4D61F371BFD6}" type="datetimeFigureOut">
              <a:rPr lang="ru-RU" smtClean="0"/>
              <a:t>17.04.2023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36EAD-3E84-4637-9102-4C67EB1C21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50404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1E8A7-7206-443D-B35E-4D61F371BFD6}" type="datetimeFigureOut">
              <a:rPr lang="ru-RU" smtClean="0"/>
              <a:t>17.04.2023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36EAD-3E84-4637-9102-4C67EB1C21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36128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37652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31E8A7-7206-443D-B35E-4D61F371BFD6}" type="datetimeFigureOut">
              <a:rPr lang="ru-RU" smtClean="0"/>
              <a:t>17.04.2023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5791064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-221826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936EAD-3E84-4637-9102-4C67EB1C21F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276127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1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svg"/><Relationship Id="rId5" Type="http://schemas.openxmlformats.org/officeDocument/2006/relationships/image" Target="../media/image9.png"/><Relationship Id="rId4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hyperlink" Target="mailto:i@dmimahotin.ru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10.sv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12;p2"/>
          <p:cNvSpPr/>
          <p:nvPr/>
        </p:nvSpPr>
        <p:spPr>
          <a:xfrm flipH="1">
            <a:off x="-497243" y="6010275"/>
            <a:ext cx="10993792" cy="863066"/>
          </a:xfrm>
          <a:custGeom>
            <a:avLst/>
            <a:gdLst>
              <a:gd name="connsiteX0" fmla="*/ 0 w 10088730"/>
              <a:gd name="connsiteY0" fmla="*/ 749100 h 749100"/>
              <a:gd name="connsiteX1" fmla="*/ 386101 w 10088730"/>
              <a:gd name="connsiteY1" fmla="*/ 0 h 749100"/>
              <a:gd name="connsiteX2" fmla="*/ 10088730 w 10088730"/>
              <a:gd name="connsiteY2" fmla="*/ 0 h 749100"/>
              <a:gd name="connsiteX3" fmla="*/ 9702629 w 10088730"/>
              <a:gd name="connsiteY3" fmla="*/ 749100 h 749100"/>
              <a:gd name="connsiteX4" fmla="*/ 0 w 10088730"/>
              <a:gd name="connsiteY4" fmla="*/ 749100 h 749100"/>
              <a:gd name="connsiteX0" fmla="*/ 63479 w 9702629"/>
              <a:gd name="connsiteY0" fmla="*/ 756720 h 756720"/>
              <a:gd name="connsiteX1" fmla="*/ 0 w 9702629"/>
              <a:gd name="connsiteY1" fmla="*/ 0 h 756720"/>
              <a:gd name="connsiteX2" fmla="*/ 9702629 w 9702629"/>
              <a:gd name="connsiteY2" fmla="*/ 0 h 756720"/>
              <a:gd name="connsiteX3" fmla="*/ 9316528 w 9702629"/>
              <a:gd name="connsiteY3" fmla="*/ 749100 h 756720"/>
              <a:gd name="connsiteX4" fmla="*/ 63479 w 9702629"/>
              <a:gd name="connsiteY4" fmla="*/ 756720 h 756720"/>
              <a:gd name="connsiteX0" fmla="*/ 0 w 9639150"/>
              <a:gd name="connsiteY0" fmla="*/ 756720 h 756720"/>
              <a:gd name="connsiteX1" fmla="*/ 12721 w 9639150"/>
              <a:gd name="connsiteY1" fmla="*/ 7620 h 756720"/>
              <a:gd name="connsiteX2" fmla="*/ 9639150 w 9639150"/>
              <a:gd name="connsiteY2" fmla="*/ 0 h 756720"/>
              <a:gd name="connsiteX3" fmla="*/ 9253049 w 9639150"/>
              <a:gd name="connsiteY3" fmla="*/ 749100 h 756720"/>
              <a:gd name="connsiteX4" fmla="*/ 0 w 9639150"/>
              <a:gd name="connsiteY4" fmla="*/ 756720 h 7567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639150" h="756720">
                <a:moveTo>
                  <a:pt x="0" y="756720"/>
                </a:moveTo>
                <a:lnTo>
                  <a:pt x="12721" y="7620"/>
                </a:lnTo>
                <a:lnTo>
                  <a:pt x="9639150" y="0"/>
                </a:lnTo>
                <a:lnTo>
                  <a:pt x="9253049" y="749100"/>
                </a:lnTo>
                <a:lnTo>
                  <a:pt x="0" y="756720"/>
                </a:lnTo>
                <a:close/>
              </a:path>
            </a:pathLst>
          </a:custGeom>
          <a:solidFill>
            <a:srgbClr val="4D4D4D">
              <a:alpha val="4000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434343"/>
              </a:solidFill>
            </a:endParaRPr>
          </a:p>
        </p:txBody>
      </p:sp>
      <p:sp>
        <p:nvSpPr>
          <p:cNvPr id="59" name="Google Shape;14;p2"/>
          <p:cNvSpPr txBox="1">
            <a:spLocks/>
          </p:cNvSpPr>
          <p:nvPr/>
        </p:nvSpPr>
        <p:spPr>
          <a:xfrm>
            <a:off x="1095626" y="2005239"/>
            <a:ext cx="7810115" cy="2895143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 kern="1200" baseline="0">
                <a:solidFill>
                  <a:srgbClr val="4D4D4D"/>
                </a:solidFill>
                <a:latin typeface="+mj-lt"/>
                <a:ea typeface="+mj-ea"/>
                <a:cs typeface="+mj-c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pPr>
              <a:buClrTx/>
              <a:buFontTx/>
            </a:pPr>
            <a:r>
              <a:rPr lang="ru-RU" sz="4400" dirty="0">
                <a:latin typeface="Museo Sans Cyrl 700" panose="02000000000000000000" pitchFamily="2" charset="-52"/>
              </a:rPr>
              <a:t>Стандарты технологической грамотности</a:t>
            </a:r>
            <a:r>
              <a:rPr lang="en-US" sz="4400" dirty="0">
                <a:latin typeface="Museo Sans Cyrl 700" panose="02000000000000000000" pitchFamily="2" charset="-52"/>
              </a:rPr>
              <a:t> </a:t>
            </a:r>
            <a:r>
              <a:rPr lang="ru-RU" sz="4400" dirty="0">
                <a:latin typeface="Museo Sans Cyrl 700" panose="02000000000000000000" pitchFamily="2" charset="-52"/>
              </a:rPr>
              <a:t>как форма </a:t>
            </a:r>
          </a:p>
          <a:p>
            <a:pPr>
              <a:buClrTx/>
              <a:buFontTx/>
            </a:pPr>
            <a:r>
              <a:rPr lang="ru-RU" sz="4400" dirty="0">
                <a:latin typeface="Museo Sans Cyrl 700" panose="02000000000000000000" pitchFamily="2" charset="-52"/>
              </a:rPr>
              <a:t>развития экспертного сообщества</a:t>
            </a:r>
          </a:p>
        </p:txBody>
      </p:sp>
      <p:sp>
        <p:nvSpPr>
          <p:cNvPr id="60" name="Google Shape;11;p2"/>
          <p:cNvSpPr/>
          <p:nvPr/>
        </p:nvSpPr>
        <p:spPr>
          <a:xfrm>
            <a:off x="6734175" y="-9526"/>
            <a:ext cx="5495925" cy="6924675"/>
          </a:xfrm>
          <a:custGeom>
            <a:avLst/>
            <a:gdLst>
              <a:gd name="connsiteX0" fmla="*/ 0 w 164302"/>
              <a:gd name="connsiteY0" fmla="*/ 653 h 208788"/>
              <a:gd name="connsiteX1" fmla="*/ 107152 w 164302"/>
              <a:gd name="connsiteY1" fmla="*/ 208788 h 208788"/>
              <a:gd name="connsiteX2" fmla="*/ 164302 w 164302"/>
              <a:gd name="connsiteY2" fmla="*/ 208788 h 208788"/>
              <a:gd name="connsiteX3" fmla="*/ 164302 w 164302"/>
              <a:gd name="connsiteY3" fmla="*/ 0 h 208788"/>
              <a:gd name="connsiteX4" fmla="*/ 0 w 164302"/>
              <a:gd name="connsiteY4" fmla="*/ 653 h 208788"/>
              <a:gd name="connsiteX0" fmla="*/ 0 w 164302"/>
              <a:gd name="connsiteY0" fmla="*/ 363 h 208498"/>
              <a:gd name="connsiteX1" fmla="*/ 107152 w 164302"/>
              <a:gd name="connsiteY1" fmla="*/ 208498 h 208498"/>
              <a:gd name="connsiteX2" fmla="*/ 164302 w 164302"/>
              <a:gd name="connsiteY2" fmla="*/ 208498 h 208498"/>
              <a:gd name="connsiteX3" fmla="*/ 163431 w 164302"/>
              <a:gd name="connsiteY3" fmla="*/ 0 h 208498"/>
              <a:gd name="connsiteX4" fmla="*/ 0 w 164302"/>
              <a:gd name="connsiteY4" fmla="*/ 363 h 208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4302" h="208498" extrusionOk="0">
                <a:moveTo>
                  <a:pt x="0" y="363"/>
                </a:moveTo>
                <a:lnTo>
                  <a:pt x="107152" y="208498"/>
                </a:lnTo>
                <a:lnTo>
                  <a:pt x="164302" y="208498"/>
                </a:lnTo>
                <a:cubicBezTo>
                  <a:pt x="164012" y="138999"/>
                  <a:pt x="163721" y="69499"/>
                  <a:pt x="163431" y="0"/>
                </a:cubicBezTo>
                <a:lnTo>
                  <a:pt x="0" y="363"/>
                </a:lnTo>
                <a:close/>
              </a:path>
            </a:pathLst>
          </a:custGeom>
          <a:solidFill>
            <a:srgbClr val="EE3524"/>
          </a:solidFill>
          <a:ln>
            <a:noFill/>
          </a:ln>
        </p:spPr>
      </p:sp>
      <p:sp>
        <p:nvSpPr>
          <p:cNvPr id="61" name="Google Shape;13;p2"/>
          <p:cNvSpPr/>
          <p:nvPr/>
        </p:nvSpPr>
        <p:spPr>
          <a:xfrm flipH="1">
            <a:off x="990092" y="5779127"/>
            <a:ext cx="11240008" cy="261640"/>
          </a:xfrm>
          <a:custGeom>
            <a:avLst/>
            <a:gdLst>
              <a:gd name="connsiteX0" fmla="*/ 0 w 8444382"/>
              <a:gd name="connsiteY0" fmla="*/ 206064 h 206064"/>
              <a:gd name="connsiteX1" fmla="*/ 106210 w 8444382"/>
              <a:gd name="connsiteY1" fmla="*/ 0 h 206064"/>
              <a:gd name="connsiteX2" fmla="*/ 8444382 w 8444382"/>
              <a:gd name="connsiteY2" fmla="*/ 0 h 206064"/>
              <a:gd name="connsiteX3" fmla="*/ 8338172 w 8444382"/>
              <a:gd name="connsiteY3" fmla="*/ 206064 h 206064"/>
              <a:gd name="connsiteX4" fmla="*/ 0 w 8444382"/>
              <a:gd name="connsiteY4" fmla="*/ 206064 h 206064"/>
              <a:gd name="connsiteX0" fmla="*/ 0 w 8444382"/>
              <a:gd name="connsiteY0" fmla="*/ 206064 h 206064"/>
              <a:gd name="connsiteX1" fmla="*/ 75254 w 8444382"/>
              <a:gd name="connsiteY1" fmla="*/ 0 h 206064"/>
              <a:gd name="connsiteX2" fmla="*/ 8444382 w 8444382"/>
              <a:gd name="connsiteY2" fmla="*/ 0 h 206064"/>
              <a:gd name="connsiteX3" fmla="*/ 8338172 w 8444382"/>
              <a:gd name="connsiteY3" fmla="*/ 206064 h 206064"/>
              <a:gd name="connsiteX4" fmla="*/ 0 w 8444382"/>
              <a:gd name="connsiteY4" fmla="*/ 206064 h 206064"/>
              <a:gd name="connsiteX0" fmla="*/ 0 w 8375326"/>
              <a:gd name="connsiteY0" fmla="*/ 206064 h 206064"/>
              <a:gd name="connsiteX1" fmla="*/ 6198 w 8375326"/>
              <a:gd name="connsiteY1" fmla="*/ 0 h 206064"/>
              <a:gd name="connsiteX2" fmla="*/ 8375326 w 8375326"/>
              <a:gd name="connsiteY2" fmla="*/ 0 h 206064"/>
              <a:gd name="connsiteX3" fmla="*/ 8269116 w 8375326"/>
              <a:gd name="connsiteY3" fmla="*/ 206064 h 206064"/>
              <a:gd name="connsiteX4" fmla="*/ 0 w 8375326"/>
              <a:gd name="connsiteY4" fmla="*/ 206064 h 206064"/>
              <a:gd name="connsiteX0" fmla="*/ 946 w 8376272"/>
              <a:gd name="connsiteY0" fmla="*/ 206064 h 206064"/>
              <a:gd name="connsiteX1" fmla="*/ 0 w 8376272"/>
              <a:gd name="connsiteY1" fmla="*/ 2381 h 206064"/>
              <a:gd name="connsiteX2" fmla="*/ 8376272 w 8376272"/>
              <a:gd name="connsiteY2" fmla="*/ 0 h 206064"/>
              <a:gd name="connsiteX3" fmla="*/ 8270062 w 8376272"/>
              <a:gd name="connsiteY3" fmla="*/ 206064 h 206064"/>
              <a:gd name="connsiteX4" fmla="*/ 946 w 8376272"/>
              <a:gd name="connsiteY4" fmla="*/ 206064 h 2060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376272" h="206064">
                <a:moveTo>
                  <a:pt x="946" y="206064"/>
                </a:moveTo>
                <a:cubicBezTo>
                  <a:pt x="631" y="138170"/>
                  <a:pt x="315" y="70275"/>
                  <a:pt x="0" y="2381"/>
                </a:cubicBezTo>
                <a:lnTo>
                  <a:pt x="8376272" y="0"/>
                </a:lnTo>
                <a:lnTo>
                  <a:pt x="8270062" y="206064"/>
                </a:lnTo>
                <a:lnTo>
                  <a:pt x="946" y="206064"/>
                </a:lnTo>
                <a:close/>
              </a:path>
            </a:pathLst>
          </a:custGeom>
          <a:solidFill>
            <a:srgbClr val="4D4D4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" name="TextBox 61"/>
          <p:cNvSpPr txBox="1"/>
          <p:nvPr/>
        </p:nvSpPr>
        <p:spPr>
          <a:xfrm>
            <a:off x="1153581" y="4904745"/>
            <a:ext cx="616161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solidFill>
                  <a:srgbClr val="A9A9A9"/>
                </a:solidFill>
                <a:latin typeface="Museo Sans Cyrl 500" panose="02000000000000000000" pitchFamily="2" charset="-52"/>
              </a:rPr>
              <a:t>Махотин Дмитрий Александрович, </a:t>
            </a:r>
          </a:p>
          <a:p>
            <a:r>
              <a:rPr lang="ru-RU" sz="2400" dirty="0">
                <a:solidFill>
                  <a:srgbClr val="A9A9A9"/>
                </a:solidFill>
                <a:latin typeface="Museo Sans Cyrl 500" panose="02000000000000000000" pitchFamily="2" charset="-52"/>
              </a:rPr>
              <a:t>к.п.н., доцент, эксперт</a:t>
            </a:r>
          </a:p>
        </p:txBody>
      </p:sp>
      <p:pic>
        <p:nvPicPr>
          <p:cNvPr id="64" name="Рисунок 63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58356" y="6148449"/>
            <a:ext cx="8474155" cy="625353"/>
          </a:xfrm>
          <a:prstGeom prst="rect">
            <a:avLst/>
          </a:prstGeom>
        </p:spPr>
      </p:pic>
      <p:pic>
        <p:nvPicPr>
          <p:cNvPr id="63" name="Рисунок 62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732511" y="312737"/>
            <a:ext cx="2119495" cy="6683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06552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22;p4"/>
          <p:cNvSpPr/>
          <p:nvPr/>
        </p:nvSpPr>
        <p:spPr>
          <a:xfrm>
            <a:off x="-1472794" y="23695"/>
            <a:ext cx="5448623" cy="6834305"/>
          </a:xfrm>
          <a:custGeom>
            <a:avLst/>
            <a:gdLst/>
            <a:ahLst/>
            <a:cxnLst/>
            <a:rect l="l" t="t" r="r" b="b"/>
            <a:pathLst>
              <a:path w="165592" h="207705" extrusionOk="0">
                <a:moveTo>
                  <a:pt x="165592" y="207264"/>
                </a:moveTo>
                <a:lnTo>
                  <a:pt x="58150" y="0"/>
                </a:lnTo>
                <a:lnTo>
                  <a:pt x="0" y="643"/>
                </a:lnTo>
                <a:lnTo>
                  <a:pt x="881" y="207705"/>
                </a:lnTo>
                <a:close/>
              </a:path>
            </a:pathLst>
          </a:custGeom>
          <a:solidFill>
            <a:srgbClr val="F1F2F2"/>
          </a:solidFill>
          <a:ln>
            <a:noFill/>
          </a:ln>
        </p:spPr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38804"/>
            <a:ext cx="8808798" cy="3140116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00000"/>
              </a:lnSpc>
              <a:buClr>
                <a:srgbClr val="FF0000"/>
              </a:buClr>
              <a:buSzPct val="70000"/>
              <a:buFont typeface="Dosis" panose="020B0604020202020204" charset="0"/>
              <a:buChar char="►"/>
            </a:pPr>
            <a:r>
              <a:rPr lang="ru-RU" dirty="0">
                <a:solidFill>
                  <a:srgbClr val="4D4D4D"/>
                </a:solidFill>
              </a:rPr>
              <a:t>  </a:t>
            </a:r>
            <a:r>
              <a:rPr lang="ru-RU" sz="3200" b="1" dirty="0">
                <a:solidFill>
                  <a:srgbClr val="4D4D4D"/>
                </a:solidFill>
              </a:rPr>
              <a:t>РЕЗУЛЬТАТЫ</a:t>
            </a:r>
            <a:endParaRPr lang="ru-RU" sz="3200" dirty="0">
              <a:solidFill>
                <a:srgbClr val="4D4D4D"/>
              </a:solidFill>
            </a:endParaRPr>
          </a:p>
          <a:p>
            <a:pPr lvl="1">
              <a:lnSpc>
                <a:spcPct val="150000"/>
              </a:lnSpc>
              <a:buClr>
                <a:srgbClr val="FF0000"/>
              </a:buClr>
              <a:buSzPct val="70000"/>
            </a:pPr>
            <a:r>
              <a:rPr lang="ru-RU" sz="2600" dirty="0">
                <a:solidFill>
                  <a:srgbClr val="4D4D4D"/>
                </a:solidFill>
              </a:rPr>
              <a:t>на уровне Метатехнологий (проектирование, исследование, управление);</a:t>
            </a:r>
          </a:p>
          <a:p>
            <a:pPr lvl="1">
              <a:lnSpc>
                <a:spcPct val="150000"/>
              </a:lnSpc>
              <a:buClr>
                <a:srgbClr val="FF0000"/>
              </a:buClr>
              <a:buSzPct val="70000"/>
            </a:pPr>
            <a:r>
              <a:rPr lang="ru-RU" sz="2600" dirty="0">
                <a:solidFill>
                  <a:srgbClr val="4D4D4D"/>
                </a:solidFill>
              </a:rPr>
              <a:t>на уровне Фундаментальных понятий (концептов);</a:t>
            </a:r>
          </a:p>
          <a:p>
            <a:pPr lvl="1">
              <a:lnSpc>
                <a:spcPct val="150000"/>
              </a:lnSpc>
              <a:buClr>
                <a:srgbClr val="FF0000"/>
              </a:buClr>
              <a:buSzPct val="70000"/>
            </a:pPr>
            <a:r>
              <a:rPr lang="ru-RU" sz="2600" dirty="0">
                <a:solidFill>
                  <a:srgbClr val="4D4D4D"/>
                </a:solidFill>
              </a:rPr>
              <a:t>на уровне Отношений;</a:t>
            </a:r>
          </a:p>
          <a:p>
            <a:pPr lvl="1">
              <a:lnSpc>
                <a:spcPct val="150000"/>
              </a:lnSpc>
              <a:buClr>
                <a:srgbClr val="FF0000"/>
              </a:buClr>
              <a:buSzPct val="70000"/>
            </a:pPr>
            <a:r>
              <a:rPr lang="ru-RU" sz="2600" dirty="0">
                <a:solidFill>
                  <a:srgbClr val="4D4D4D"/>
                </a:solidFill>
              </a:rPr>
              <a:t>на уровне Концепций.</a:t>
            </a:r>
          </a:p>
          <a:p>
            <a:pPr marL="0" indent="0">
              <a:buClr>
                <a:srgbClr val="FF0000"/>
              </a:buClr>
              <a:buSzPct val="70000"/>
              <a:buNone/>
            </a:pPr>
            <a:endParaRPr lang="ru-RU" dirty="0">
              <a:solidFill>
                <a:srgbClr val="4D4D4D"/>
              </a:solidFill>
            </a:endParaRPr>
          </a:p>
        </p:txBody>
      </p:sp>
      <p:sp>
        <p:nvSpPr>
          <p:cNvPr id="4" name="Google Shape;23;p4"/>
          <p:cNvSpPr/>
          <p:nvPr/>
        </p:nvSpPr>
        <p:spPr>
          <a:xfrm flipH="1">
            <a:off x="-647600" y="-14750"/>
            <a:ext cx="3415964" cy="1031024"/>
          </a:xfrm>
          <a:prstGeom prst="parallelogram">
            <a:avLst>
              <a:gd name="adj" fmla="val 51542"/>
            </a:avLst>
          </a:prstGeom>
          <a:solidFill>
            <a:srgbClr val="4D4D4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" name="Google Shape;26;p4"/>
          <p:cNvSpPr/>
          <p:nvPr/>
        </p:nvSpPr>
        <p:spPr>
          <a:xfrm flipH="1">
            <a:off x="2151343" y="-15706"/>
            <a:ext cx="1026482" cy="1031024"/>
          </a:xfrm>
          <a:prstGeom prst="parallelogram">
            <a:avLst>
              <a:gd name="adj" fmla="val 51542"/>
            </a:avLst>
          </a:prstGeom>
          <a:solidFill>
            <a:srgbClr val="EE352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" name="Google Shape;25;p4"/>
          <p:cNvSpPr txBox="1"/>
          <p:nvPr/>
        </p:nvSpPr>
        <p:spPr>
          <a:xfrm>
            <a:off x="-27144" y="-262605"/>
            <a:ext cx="2691728" cy="15248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0" dirty="0">
                <a:solidFill>
                  <a:srgbClr val="FFFFFF"/>
                </a:solidFill>
                <a:latin typeface="Dosis"/>
                <a:ea typeface="Dosis"/>
                <a:cs typeface="Dosis"/>
                <a:sym typeface="Dosis"/>
              </a:rPr>
              <a:t>“</a:t>
            </a:r>
            <a:endParaRPr sz="15000" dirty="0">
              <a:solidFill>
                <a:srgbClr val="FFFFFF"/>
              </a:solidFill>
              <a:latin typeface="Dosis"/>
              <a:ea typeface="Dosis"/>
              <a:cs typeface="Dosis"/>
              <a:sym typeface="Dosis"/>
            </a:endParaRPr>
          </a:p>
        </p:txBody>
      </p:sp>
      <p:sp>
        <p:nvSpPr>
          <p:cNvPr id="7" name="Google Shape;27;p4"/>
          <p:cNvSpPr/>
          <p:nvPr/>
        </p:nvSpPr>
        <p:spPr>
          <a:xfrm flipH="1">
            <a:off x="8954439" y="5823119"/>
            <a:ext cx="3837636" cy="1034881"/>
          </a:xfrm>
          <a:prstGeom prst="parallelogram">
            <a:avLst>
              <a:gd name="adj" fmla="val 51542"/>
            </a:avLst>
          </a:prstGeom>
          <a:solidFill>
            <a:srgbClr val="EE352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" name="Google Shape;29;p4"/>
          <p:cNvSpPr/>
          <p:nvPr/>
        </p:nvSpPr>
        <p:spPr>
          <a:xfrm flipH="1">
            <a:off x="8400562" y="5823119"/>
            <a:ext cx="1107753" cy="1034882"/>
          </a:xfrm>
          <a:prstGeom prst="parallelogram">
            <a:avLst>
              <a:gd name="adj" fmla="val 51542"/>
            </a:avLst>
          </a:prstGeom>
          <a:solidFill>
            <a:srgbClr val="4D4D4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" name="Google Shape;28;p4"/>
          <p:cNvSpPr txBox="1"/>
          <p:nvPr/>
        </p:nvSpPr>
        <p:spPr>
          <a:xfrm>
            <a:off x="9319675" y="5686859"/>
            <a:ext cx="2186400" cy="65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0" dirty="0">
                <a:solidFill>
                  <a:srgbClr val="FFFFFF"/>
                </a:solidFill>
                <a:latin typeface="Dosis"/>
                <a:ea typeface="Dosis"/>
                <a:cs typeface="Dosis"/>
                <a:sym typeface="Dosis"/>
              </a:rPr>
              <a:t>”</a:t>
            </a:r>
            <a:endParaRPr sz="15000" dirty="0">
              <a:solidFill>
                <a:srgbClr val="FFFFFF"/>
              </a:solidFill>
              <a:latin typeface="Dosis"/>
              <a:ea typeface="Dosis"/>
              <a:cs typeface="Dosis"/>
              <a:sym typeface="Dosis"/>
            </a:endParaRP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8200" y="6202817"/>
            <a:ext cx="7458590" cy="550407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711391" y="319609"/>
            <a:ext cx="2140615" cy="6749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01026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22;p4"/>
          <p:cNvSpPr/>
          <p:nvPr/>
        </p:nvSpPr>
        <p:spPr>
          <a:xfrm>
            <a:off x="-1472794" y="23695"/>
            <a:ext cx="5448623" cy="6834305"/>
          </a:xfrm>
          <a:custGeom>
            <a:avLst/>
            <a:gdLst/>
            <a:ahLst/>
            <a:cxnLst/>
            <a:rect l="l" t="t" r="r" b="b"/>
            <a:pathLst>
              <a:path w="165592" h="207705" extrusionOk="0">
                <a:moveTo>
                  <a:pt x="165592" y="207264"/>
                </a:moveTo>
                <a:lnTo>
                  <a:pt x="58150" y="0"/>
                </a:lnTo>
                <a:lnTo>
                  <a:pt x="0" y="643"/>
                </a:lnTo>
                <a:lnTo>
                  <a:pt x="881" y="207705"/>
                </a:lnTo>
                <a:close/>
              </a:path>
            </a:pathLst>
          </a:custGeom>
          <a:solidFill>
            <a:srgbClr val="F1F2F2"/>
          </a:solidFill>
          <a:ln>
            <a:noFill/>
          </a:ln>
        </p:spPr>
      </p:sp>
      <p:sp>
        <p:nvSpPr>
          <p:cNvPr id="4" name="Google Shape;23;p4"/>
          <p:cNvSpPr/>
          <p:nvPr/>
        </p:nvSpPr>
        <p:spPr>
          <a:xfrm flipH="1">
            <a:off x="-647600" y="-14750"/>
            <a:ext cx="3415964" cy="1031024"/>
          </a:xfrm>
          <a:prstGeom prst="parallelogram">
            <a:avLst>
              <a:gd name="adj" fmla="val 51542"/>
            </a:avLst>
          </a:prstGeom>
          <a:solidFill>
            <a:srgbClr val="4D4D4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" name="Google Shape;26;p4"/>
          <p:cNvSpPr/>
          <p:nvPr/>
        </p:nvSpPr>
        <p:spPr>
          <a:xfrm flipH="1">
            <a:off x="2151343" y="-15706"/>
            <a:ext cx="1026482" cy="1031024"/>
          </a:xfrm>
          <a:prstGeom prst="parallelogram">
            <a:avLst>
              <a:gd name="adj" fmla="val 51542"/>
            </a:avLst>
          </a:prstGeom>
          <a:solidFill>
            <a:srgbClr val="EE352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" name="Google Shape;25;p4"/>
          <p:cNvSpPr txBox="1"/>
          <p:nvPr/>
        </p:nvSpPr>
        <p:spPr>
          <a:xfrm>
            <a:off x="-27144" y="-262605"/>
            <a:ext cx="2691728" cy="15248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0" dirty="0">
                <a:solidFill>
                  <a:srgbClr val="FFFFFF"/>
                </a:solidFill>
                <a:latin typeface="Dosis"/>
                <a:ea typeface="Dosis"/>
                <a:cs typeface="Dosis"/>
                <a:sym typeface="Dosis"/>
              </a:rPr>
              <a:t>“</a:t>
            </a:r>
            <a:endParaRPr sz="15000" dirty="0">
              <a:solidFill>
                <a:srgbClr val="FFFFFF"/>
              </a:solidFill>
              <a:latin typeface="Dosis"/>
              <a:ea typeface="Dosis"/>
              <a:cs typeface="Dosis"/>
              <a:sym typeface="Dosis"/>
            </a:endParaRPr>
          </a:p>
        </p:txBody>
      </p:sp>
      <p:sp>
        <p:nvSpPr>
          <p:cNvPr id="7" name="Google Shape;27;p4"/>
          <p:cNvSpPr/>
          <p:nvPr/>
        </p:nvSpPr>
        <p:spPr>
          <a:xfrm flipH="1">
            <a:off x="8954439" y="5823119"/>
            <a:ext cx="3837636" cy="1034881"/>
          </a:xfrm>
          <a:prstGeom prst="parallelogram">
            <a:avLst>
              <a:gd name="adj" fmla="val 51542"/>
            </a:avLst>
          </a:prstGeom>
          <a:solidFill>
            <a:srgbClr val="EE352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" name="Google Shape;29;p4"/>
          <p:cNvSpPr/>
          <p:nvPr/>
        </p:nvSpPr>
        <p:spPr>
          <a:xfrm flipH="1">
            <a:off x="8400562" y="5823119"/>
            <a:ext cx="1107753" cy="1034882"/>
          </a:xfrm>
          <a:prstGeom prst="parallelogram">
            <a:avLst>
              <a:gd name="adj" fmla="val 51542"/>
            </a:avLst>
          </a:prstGeom>
          <a:solidFill>
            <a:srgbClr val="4D4D4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" name="Google Shape;28;p4"/>
          <p:cNvSpPr txBox="1"/>
          <p:nvPr/>
        </p:nvSpPr>
        <p:spPr>
          <a:xfrm>
            <a:off x="9319675" y="5686859"/>
            <a:ext cx="2186400" cy="65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0" dirty="0">
                <a:solidFill>
                  <a:srgbClr val="FFFFFF"/>
                </a:solidFill>
                <a:latin typeface="Dosis"/>
                <a:ea typeface="Dosis"/>
                <a:cs typeface="Dosis"/>
                <a:sym typeface="Dosis"/>
              </a:rPr>
              <a:t>”</a:t>
            </a:r>
            <a:endParaRPr sz="15000" dirty="0">
              <a:solidFill>
                <a:srgbClr val="FFFFFF"/>
              </a:solidFill>
              <a:latin typeface="Dosis"/>
              <a:ea typeface="Dosis"/>
              <a:cs typeface="Dosis"/>
              <a:sym typeface="Dosis"/>
            </a:endParaRP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8200" y="6202817"/>
            <a:ext cx="7458590" cy="550407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711391" y="319609"/>
            <a:ext cx="2140615" cy="674997"/>
          </a:xfrm>
          <a:prstGeom prst="rect">
            <a:avLst/>
          </a:prstGeom>
        </p:spPr>
      </p:pic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8D2C6CE2-9EFF-B0F4-739B-15113D6E98E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91440" y="1738402"/>
            <a:ext cx="6801174" cy="3825524"/>
          </a:xfrm>
          <a:prstGeom prst="rect">
            <a:avLst/>
          </a:prstGeom>
        </p:spPr>
      </p:pic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0CC490BF-73EA-04DA-BB05-3EE68A95DB79}"/>
              </a:ext>
            </a:extLst>
          </p:cNvPr>
          <p:cNvPicPr>
            <a:picLocks noChangeAspect="1"/>
          </p:cNvPicPr>
          <p:nvPr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95291" y="1683599"/>
            <a:ext cx="4310784" cy="3935130"/>
          </a:xfrm>
          <a:prstGeom prst="rect">
            <a:avLst/>
          </a:prstGeom>
        </p:spPr>
      </p:pic>
      <p:sp>
        <p:nvSpPr>
          <p:cNvPr id="11" name="Стрелка: изогнутая влево 10">
            <a:extLst>
              <a:ext uri="{FF2B5EF4-FFF2-40B4-BE49-F238E27FC236}">
                <a16:creationId xmlns:a16="http://schemas.microsoft.com/office/drawing/2014/main" id="{1B33CEFD-4409-16C0-A783-D7CE0C34163C}"/>
              </a:ext>
            </a:extLst>
          </p:cNvPr>
          <p:cNvSpPr/>
          <p:nvPr/>
        </p:nvSpPr>
        <p:spPr>
          <a:xfrm rot="17087621">
            <a:off x="5302287" y="-702901"/>
            <a:ext cx="1710379" cy="4168732"/>
          </a:xfrm>
          <a:prstGeom prst="curvedLeftArrow">
            <a:avLst/>
          </a:prstGeom>
          <a:solidFill>
            <a:srgbClr val="EE35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5" name="Стрелка: изогнутая влево 14">
            <a:extLst>
              <a:ext uri="{FF2B5EF4-FFF2-40B4-BE49-F238E27FC236}">
                <a16:creationId xmlns:a16="http://schemas.microsoft.com/office/drawing/2014/main" id="{88D45695-CFA6-19E4-551F-5CB9CA2D0FF9}"/>
              </a:ext>
            </a:extLst>
          </p:cNvPr>
          <p:cNvSpPr/>
          <p:nvPr/>
        </p:nvSpPr>
        <p:spPr>
          <a:xfrm rot="5400000">
            <a:off x="5175944" y="3600476"/>
            <a:ext cx="984049" cy="4104637"/>
          </a:xfrm>
          <a:prstGeom prst="curvedLeftArrow">
            <a:avLst/>
          </a:prstGeom>
          <a:solidFill>
            <a:srgbClr val="EE35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16334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EE35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800" dirty="0">
              <a:latin typeface="Museo Sans Cyrl 300" panose="02000000000000000000" pitchFamily="50" charset="-52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0"/>
            <a:ext cx="12192000" cy="162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Заголовок 1"/>
          <p:cNvSpPr>
            <a:spLocks noGrp="1"/>
          </p:cNvSpPr>
          <p:nvPr>
            <p:ph type="title"/>
          </p:nvPr>
        </p:nvSpPr>
        <p:spPr>
          <a:xfrm>
            <a:off x="1882773" y="2223246"/>
            <a:ext cx="9685339" cy="2339229"/>
          </a:xfrm>
        </p:spPr>
        <p:txBody>
          <a:bodyPr anchor="b">
            <a:normAutofit/>
          </a:bodyPr>
          <a:lstStyle>
            <a:lvl1pPr>
              <a:defRPr sz="3200" b="0" i="0">
                <a:solidFill>
                  <a:srgbClr val="F4F4F7"/>
                </a:solidFill>
                <a:latin typeface="Museo Sans Cyrl 500" charset="0"/>
                <a:ea typeface="Museo Sans Cyrl 500" charset="0"/>
                <a:cs typeface="Museo Sans Cyrl 500" charset="0"/>
              </a:defRPr>
            </a:lvl1pPr>
          </a:lstStyle>
          <a:p>
            <a:r>
              <a:rPr lang="ru-RU" dirty="0">
                <a:latin typeface="Museo Sans Cyrl 500" panose="02000000000000000000" pitchFamily="50" charset="-52"/>
              </a:rPr>
              <a:t>СПАСИБО ЗА ВНИМАНИЕ</a:t>
            </a:r>
          </a:p>
        </p:txBody>
      </p:sp>
      <p:sp>
        <p:nvSpPr>
          <p:cNvPr id="11" name="Текст 2"/>
          <p:cNvSpPr txBox="1">
            <a:spLocks/>
          </p:cNvSpPr>
          <p:nvPr/>
        </p:nvSpPr>
        <p:spPr>
          <a:xfrm>
            <a:off x="1882773" y="4625787"/>
            <a:ext cx="9685339" cy="175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14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rgbClr val="D4D4D4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>
                <a:latin typeface="Museo Sans Cyrl 300" panose="02000000000000000000" pitchFamily="50" charset="-52"/>
              </a:rPr>
              <a:t>Махотин Дмитрий Александрович,</a:t>
            </a:r>
          </a:p>
          <a:p>
            <a:r>
              <a:rPr lang="ru-RU" dirty="0">
                <a:latin typeface="Museo Sans Cyrl 300" panose="02000000000000000000" pitchFamily="50" charset="-52"/>
              </a:rPr>
              <a:t>к.п.н., доцент, эксперт ресурсного центра ИНО МГПУ,</a:t>
            </a:r>
          </a:p>
          <a:p>
            <a:r>
              <a:rPr lang="ru-RU" dirty="0">
                <a:latin typeface="Museo Sans Cyrl 300" panose="02000000000000000000" pitchFamily="50" charset="-52"/>
              </a:rPr>
              <a:t>федеральный эксперт  по технологии, </a:t>
            </a:r>
            <a:r>
              <a:rPr lang="en-US" dirty="0">
                <a:latin typeface="Museo Sans Cyrl 300" panose="02000000000000000000" pitchFamily="50" charset="-52"/>
                <a:hlinkClick r:id="rId2"/>
              </a:rPr>
              <a:t>i@dmimahotin.ru</a:t>
            </a:r>
            <a:r>
              <a:rPr lang="en-US" dirty="0">
                <a:latin typeface="Museo Sans Cyrl 300" panose="02000000000000000000" pitchFamily="50" charset="-52"/>
              </a:rPr>
              <a:t> </a:t>
            </a:r>
            <a:endParaRPr lang="ru-RU" dirty="0">
              <a:latin typeface="Museo Sans Cyrl 300" panose="02000000000000000000" pitchFamily="50" charset="-52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446818" y="6186276"/>
            <a:ext cx="7013630" cy="517572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711391" y="319609"/>
            <a:ext cx="2140615" cy="674997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49D4A06F-2391-3AC0-F758-9CEE656A036E}"/>
              </a:ext>
            </a:extLst>
          </p:cNvPr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302751" y="4024821"/>
            <a:ext cx="2493360" cy="2493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63593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22;p4"/>
          <p:cNvSpPr/>
          <p:nvPr/>
        </p:nvSpPr>
        <p:spPr>
          <a:xfrm>
            <a:off x="-1492113" y="23695"/>
            <a:ext cx="5448623" cy="6834305"/>
          </a:xfrm>
          <a:custGeom>
            <a:avLst/>
            <a:gdLst/>
            <a:ahLst/>
            <a:cxnLst/>
            <a:rect l="l" t="t" r="r" b="b"/>
            <a:pathLst>
              <a:path w="165592" h="207705" extrusionOk="0">
                <a:moveTo>
                  <a:pt x="165592" y="207264"/>
                </a:moveTo>
                <a:lnTo>
                  <a:pt x="58150" y="0"/>
                </a:lnTo>
                <a:lnTo>
                  <a:pt x="0" y="643"/>
                </a:lnTo>
                <a:lnTo>
                  <a:pt x="881" y="207705"/>
                </a:lnTo>
                <a:close/>
              </a:path>
            </a:pathLst>
          </a:custGeom>
          <a:solidFill>
            <a:srgbClr val="F1F2F2"/>
          </a:solidFill>
          <a:ln>
            <a:noFill/>
          </a:ln>
        </p:spPr>
      </p:sp>
      <p:sp>
        <p:nvSpPr>
          <p:cNvPr id="15" name="Google Shape;33;p5"/>
          <p:cNvSpPr/>
          <p:nvPr/>
        </p:nvSpPr>
        <p:spPr>
          <a:xfrm flipH="1">
            <a:off x="225214" y="-85725"/>
            <a:ext cx="518400" cy="749100"/>
          </a:xfrm>
          <a:prstGeom prst="parallelogram">
            <a:avLst>
              <a:gd name="adj" fmla="val 75009"/>
            </a:avLst>
          </a:prstGeom>
          <a:solidFill>
            <a:srgbClr val="EE352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" name="Google Shape;32;p5"/>
          <p:cNvSpPr/>
          <p:nvPr/>
        </p:nvSpPr>
        <p:spPr>
          <a:xfrm flipH="1">
            <a:off x="-1492113" y="-85725"/>
            <a:ext cx="2107999" cy="749100"/>
          </a:xfrm>
          <a:prstGeom prst="parallelogram">
            <a:avLst>
              <a:gd name="adj" fmla="val 51542"/>
            </a:avLst>
          </a:prstGeom>
          <a:solidFill>
            <a:srgbClr val="4D4D4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" name="Google Shape;34;p5"/>
          <p:cNvSpPr/>
          <p:nvPr/>
        </p:nvSpPr>
        <p:spPr>
          <a:xfrm flipH="1">
            <a:off x="495300" y="204686"/>
            <a:ext cx="9155996" cy="749100"/>
          </a:xfrm>
          <a:prstGeom prst="parallelogram">
            <a:avLst>
              <a:gd name="adj" fmla="val 51542"/>
            </a:avLst>
          </a:prstGeom>
          <a:solidFill>
            <a:srgbClr val="4D4D4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" name="Google Shape;35;p5"/>
          <p:cNvSpPr/>
          <p:nvPr/>
        </p:nvSpPr>
        <p:spPr>
          <a:xfrm flipH="1">
            <a:off x="9259759" y="272355"/>
            <a:ext cx="3745298" cy="749100"/>
          </a:xfrm>
          <a:prstGeom prst="parallelogram">
            <a:avLst>
              <a:gd name="adj" fmla="val 51542"/>
            </a:avLst>
          </a:prstGeom>
          <a:solidFill>
            <a:srgbClr val="EE352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" name="Заголовок 1"/>
          <p:cNvSpPr txBox="1">
            <a:spLocks/>
          </p:cNvSpPr>
          <p:nvPr/>
        </p:nvSpPr>
        <p:spPr>
          <a:xfrm>
            <a:off x="864059" y="188913"/>
            <a:ext cx="8395700" cy="76487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600" dirty="0">
                <a:solidFill>
                  <a:schemeClr val="bg1"/>
                </a:solidFill>
                <a:latin typeface="Museo Sans Cyrl 700" panose="02000000000000000000" pitchFamily="2" charset="-52"/>
              </a:rPr>
              <a:t>Педагоги технологического образования</a:t>
            </a:r>
          </a:p>
        </p:txBody>
      </p:sp>
      <p:pic>
        <p:nvPicPr>
          <p:cNvPr id="21" name="Рисунок 20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64059" y="6310915"/>
            <a:ext cx="6251910" cy="461360"/>
          </a:xfrm>
          <a:prstGeom prst="rect">
            <a:avLst/>
          </a:prstGeom>
        </p:spPr>
      </p:pic>
      <p:sp>
        <p:nvSpPr>
          <p:cNvPr id="26" name="Объект 2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Clr>
                <a:srgbClr val="EE3524"/>
              </a:buClr>
              <a:buSzPct val="70000"/>
              <a:buFont typeface="Dosis" panose="020B0604020202020204" charset="0"/>
              <a:buChar char="►"/>
            </a:pPr>
            <a:r>
              <a:rPr lang="ru-RU" dirty="0">
                <a:solidFill>
                  <a:srgbClr val="4D4D4D"/>
                </a:solidFill>
                <a:latin typeface="Museo Sans Cyrl 500" panose="02000000000000000000" pitchFamily="2" charset="-52"/>
              </a:rPr>
              <a:t>Учитель технологии</a:t>
            </a:r>
          </a:p>
          <a:p>
            <a:pPr lvl="0">
              <a:buClr>
                <a:srgbClr val="EE3524"/>
              </a:buClr>
              <a:buSzPct val="70000"/>
              <a:buFont typeface="Dosis" panose="020B0604020202020204" charset="0"/>
              <a:buChar char="►"/>
            </a:pPr>
            <a:r>
              <a:rPr lang="ru-RU" dirty="0">
                <a:solidFill>
                  <a:srgbClr val="4D4D4D"/>
                </a:solidFill>
                <a:latin typeface="Museo Sans Cyrl 500" panose="02000000000000000000" pitchFamily="2" charset="-52"/>
              </a:rPr>
              <a:t>Учителя других предметов (по модулям, по технологиям)</a:t>
            </a:r>
          </a:p>
          <a:p>
            <a:pPr lvl="0">
              <a:buClr>
                <a:srgbClr val="EE3524"/>
              </a:buClr>
              <a:buSzPct val="70000"/>
              <a:buFont typeface="Dosis" panose="020B0604020202020204" charset="0"/>
              <a:buChar char="►"/>
            </a:pPr>
            <a:r>
              <a:rPr lang="ru-RU" dirty="0">
                <a:solidFill>
                  <a:srgbClr val="4D4D4D"/>
                </a:solidFill>
                <a:latin typeface="Museo Sans Cyrl 500" panose="02000000000000000000" pitchFamily="2" charset="-52"/>
              </a:rPr>
              <a:t>Педагоги дополнительного образования техн. направленности</a:t>
            </a:r>
          </a:p>
          <a:p>
            <a:pPr lvl="0">
              <a:buClr>
                <a:srgbClr val="EE3524"/>
              </a:buClr>
              <a:buSzPct val="70000"/>
              <a:buFont typeface="Dosis" panose="020B0604020202020204" charset="0"/>
              <a:buChar char="►"/>
            </a:pPr>
            <a:r>
              <a:rPr lang="ru-RU" dirty="0">
                <a:solidFill>
                  <a:srgbClr val="4D4D4D"/>
                </a:solidFill>
                <a:latin typeface="Museo Sans Cyrl 500" panose="02000000000000000000" pitchFamily="2" charset="-52"/>
              </a:rPr>
              <a:t>Педагоги </a:t>
            </a:r>
            <a:r>
              <a:rPr lang="ru-RU" dirty="0" err="1">
                <a:solidFill>
                  <a:srgbClr val="4D4D4D"/>
                </a:solidFill>
                <a:latin typeface="Museo Sans Cyrl 500" panose="02000000000000000000" pitchFamily="2" charset="-52"/>
              </a:rPr>
              <a:t>ЦМИТов</a:t>
            </a:r>
            <a:r>
              <a:rPr lang="ru-RU" dirty="0">
                <a:solidFill>
                  <a:srgbClr val="4D4D4D"/>
                </a:solidFill>
                <a:latin typeface="Museo Sans Cyrl 500" panose="02000000000000000000" pitchFamily="2" charset="-52"/>
              </a:rPr>
              <a:t>, </a:t>
            </a:r>
            <a:r>
              <a:rPr lang="ru-RU" dirty="0" err="1">
                <a:solidFill>
                  <a:srgbClr val="4D4D4D"/>
                </a:solidFill>
                <a:latin typeface="Museo Sans Cyrl 500" panose="02000000000000000000" pitchFamily="2" charset="-52"/>
              </a:rPr>
              <a:t>Кванториумов</a:t>
            </a:r>
            <a:r>
              <a:rPr lang="ru-RU" dirty="0">
                <a:solidFill>
                  <a:srgbClr val="4D4D4D"/>
                </a:solidFill>
                <a:latin typeface="Museo Sans Cyrl 500" panose="02000000000000000000" pitchFamily="2" charset="-52"/>
              </a:rPr>
              <a:t>, технопарков</a:t>
            </a:r>
          </a:p>
          <a:p>
            <a:pPr lvl="0">
              <a:buClr>
                <a:srgbClr val="EE3524"/>
              </a:buClr>
              <a:buSzPct val="70000"/>
              <a:buFont typeface="Dosis" panose="020B0604020202020204" charset="0"/>
              <a:buChar char="►"/>
            </a:pPr>
            <a:r>
              <a:rPr lang="ru-RU" dirty="0">
                <a:solidFill>
                  <a:srgbClr val="4D4D4D"/>
                </a:solidFill>
                <a:latin typeface="Museo Sans Cyrl 500" panose="02000000000000000000" pitchFamily="2" charset="-52"/>
              </a:rPr>
              <a:t>Студенты пед. и инженер. направлений, готовых к преподаванию технологий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22" name="Номер слайда 5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87F5C2-DE65-4B0A-BABD-5CF561E4521B}" type="slidenum">
              <a:rPr lang="ru-RU" smtClean="0"/>
              <a:pPr/>
              <a:t>2</a:t>
            </a:fld>
            <a:r>
              <a:rPr lang="ru-RU" dirty="0"/>
              <a:t>                  </a:t>
            </a:r>
          </a:p>
        </p:txBody>
      </p:sp>
      <p:pic>
        <p:nvPicPr>
          <p:cNvPr id="23" name="Рисунок 22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732511" y="312737"/>
            <a:ext cx="2119495" cy="6683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1683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22;p4"/>
          <p:cNvSpPr/>
          <p:nvPr/>
        </p:nvSpPr>
        <p:spPr>
          <a:xfrm>
            <a:off x="-1492113" y="23695"/>
            <a:ext cx="5448623" cy="6834305"/>
          </a:xfrm>
          <a:custGeom>
            <a:avLst/>
            <a:gdLst/>
            <a:ahLst/>
            <a:cxnLst/>
            <a:rect l="l" t="t" r="r" b="b"/>
            <a:pathLst>
              <a:path w="165592" h="207705" extrusionOk="0">
                <a:moveTo>
                  <a:pt x="165592" y="207264"/>
                </a:moveTo>
                <a:lnTo>
                  <a:pt x="58150" y="0"/>
                </a:lnTo>
                <a:lnTo>
                  <a:pt x="0" y="643"/>
                </a:lnTo>
                <a:lnTo>
                  <a:pt x="881" y="207705"/>
                </a:lnTo>
                <a:close/>
              </a:path>
            </a:pathLst>
          </a:custGeom>
          <a:solidFill>
            <a:srgbClr val="F1F2F2"/>
          </a:solidFill>
          <a:ln>
            <a:noFill/>
          </a:ln>
        </p:spPr>
      </p:sp>
      <p:sp>
        <p:nvSpPr>
          <p:cNvPr id="15" name="Google Shape;33;p5"/>
          <p:cNvSpPr/>
          <p:nvPr/>
        </p:nvSpPr>
        <p:spPr>
          <a:xfrm flipH="1">
            <a:off x="225214" y="-85725"/>
            <a:ext cx="518400" cy="749100"/>
          </a:xfrm>
          <a:prstGeom prst="parallelogram">
            <a:avLst>
              <a:gd name="adj" fmla="val 75009"/>
            </a:avLst>
          </a:prstGeom>
          <a:solidFill>
            <a:srgbClr val="EE352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" name="Google Shape;32;p5"/>
          <p:cNvSpPr/>
          <p:nvPr/>
        </p:nvSpPr>
        <p:spPr>
          <a:xfrm flipH="1">
            <a:off x="-1492113" y="-85725"/>
            <a:ext cx="2107999" cy="749100"/>
          </a:xfrm>
          <a:prstGeom prst="parallelogram">
            <a:avLst>
              <a:gd name="adj" fmla="val 51542"/>
            </a:avLst>
          </a:prstGeom>
          <a:solidFill>
            <a:srgbClr val="4D4D4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" name="Google Shape;34;p5"/>
          <p:cNvSpPr/>
          <p:nvPr/>
        </p:nvSpPr>
        <p:spPr>
          <a:xfrm flipH="1">
            <a:off x="495300" y="204686"/>
            <a:ext cx="9155996" cy="749100"/>
          </a:xfrm>
          <a:prstGeom prst="parallelogram">
            <a:avLst>
              <a:gd name="adj" fmla="val 51542"/>
            </a:avLst>
          </a:prstGeom>
          <a:solidFill>
            <a:srgbClr val="4D4D4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" name="Google Shape;35;p5"/>
          <p:cNvSpPr/>
          <p:nvPr/>
        </p:nvSpPr>
        <p:spPr>
          <a:xfrm flipH="1">
            <a:off x="9259759" y="272355"/>
            <a:ext cx="3745298" cy="749100"/>
          </a:xfrm>
          <a:prstGeom prst="parallelogram">
            <a:avLst>
              <a:gd name="adj" fmla="val 51542"/>
            </a:avLst>
          </a:prstGeom>
          <a:solidFill>
            <a:srgbClr val="EE352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" name="Заголовок 1"/>
          <p:cNvSpPr txBox="1">
            <a:spLocks/>
          </p:cNvSpPr>
          <p:nvPr/>
        </p:nvSpPr>
        <p:spPr>
          <a:xfrm>
            <a:off x="864059" y="188913"/>
            <a:ext cx="8395700" cy="76487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600" dirty="0">
                <a:solidFill>
                  <a:schemeClr val="bg1"/>
                </a:solidFill>
                <a:latin typeface="Museo Sans Cyrl 700" panose="02000000000000000000" pitchFamily="2" charset="-52"/>
              </a:rPr>
              <a:t>Эксперты и наставники</a:t>
            </a:r>
          </a:p>
        </p:txBody>
      </p:sp>
      <p:pic>
        <p:nvPicPr>
          <p:cNvPr id="21" name="Рисунок 20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64059" y="6310915"/>
            <a:ext cx="6251910" cy="461360"/>
          </a:xfrm>
          <a:prstGeom prst="rect">
            <a:avLst/>
          </a:prstGeom>
        </p:spPr>
      </p:pic>
      <p:sp>
        <p:nvSpPr>
          <p:cNvPr id="26" name="Объект 2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Clr>
                <a:srgbClr val="EE3524"/>
              </a:buClr>
              <a:buSzPct val="70000"/>
              <a:buFont typeface="Dosis" panose="020B0604020202020204" charset="0"/>
              <a:buChar char="►"/>
            </a:pPr>
            <a:r>
              <a:rPr lang="ru-RU" dirty="0">
                <a:solidFill>
                  <a:srgbClr val="4D4D4D"/>
                </a:solidFill>
                <a:latin typeface="Museo Sans Cyrl 500" panose="02000000000000000000" pitchFamily="2" charset="-52"/>
              </a:rPr>
              <a:t>Наставники с производства</a:t>
            </a:r>
          </a:p>
          <a:p>
            <a:pPr lvl="0">
              <a:buClr>
                <a:srgbClr val="EE3524"/>
              </a:buClr>
              <a:buSzPct val="70000"/>
              <a:buFont typeface="Dosis" panose="020B0604020202020204" charset="0"/>
              <a:buChar char="►"/>
            </a:pPr>
            <a:r>
              <a:rPr lang="ru-RU" dirty="0">
                <a:solidFill>
                  <a:srgbClr val="4D4D4D"/>
                </a:solidFill>
                <a:latin typeface="Museo Sans Cyrl 500" panose="02000000000000000000" pitchFamily="2" charset="-52"/>
              </a:rPr>
              <a:t>Эксперты соревнований «Ворлдскиллс» и пр.</a:t>
            </a:r>
          </a:p>
          <a:p>
            <a:pPr lvl="0">
              <a:buClr>
                <a:srgbClr val="EE3524"/>
              </a:buClr>
              <a:buSzPct val="70000"/>
              <a:buFont typeface="Dosis" panose="020B0604020202020204" charset="0"/>
              <a:buChar char="►"/>
            </a:pPr>
            <a:r>
              <a:rPr lang="ru-RU" dirty="0">
                <a:solidFill>
                  <a:srgbClr val="4D4D4D"/>
                </a:solidFill>
                <a:latin typeface="Museo Sans Cyrl 500" panose="02000000000000000000" pitchFamily="2" charset="-52"/>
              </a:rPr>
              <a:t>Эксперты-производители учебного оборудования</a:t>
            </a:r>
          </a:p>
          <a:p>
            <a:pPr lvl="0">
              <a:buClr>
                <a:srgbClr val="EE3524"/>
              </a:buClr>
              <a:buSzPct val="70000"/>
              <a:buFont typeface="Dosis" panose="020B0604020202020204" charset="0"/>
              <a:buChar char="►"/>
            </a:pPr>
            <a:r>
              <a:rPr lang="ru-RU" dirty="0">
                <a:solidFill>
                  <a:srgbClr val="4D4D4D"/>
                </a:solidFill>
                <a:latin typeface="Museo Sans Cyrl 500" panose="02000000000000000000" pitchFamily="2" charset="-52"/>
              </a:rPr>
              <a:t>Преподаватели вузов и колледжей в области технологий, методики преподавания</a:t>
            </a:r>
          </a:p>
          <a:p>
            <a:pPr lvl="0">
              <a:buClr>
                <a:srgbClr val="EE3524"/>
              </a:buClr>
              <a:buSzPct val="70000"/>
              <a:buFont typeface="Dosis" panose="020B0604020202020204" charset="0"/>
              <a:buChar char="►"/>
            </a:pPr>
            <a:r>
              <a:rPr lang="ru-RU" dirty="0">
                <a:solidFill>
                  <a:srgbClr val="4D4D4D"/>
                </a:solidFill>
                <a:latin typeface="Museo Sans Cyrl 500" panose="02000000000000000000" pitchFamily="2" charset="-52"/>
              </a:rPr>
              <a:t>Ученые, исследователи в области профессионального и технологического образования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22" name="Номер слайда 5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87F5C2-DE65-4B0A-BABD-5CF561E4521B}" type="slidenum">
              <a:rPr lang="ru-RU" smtClean="0"/>
              <a:pPr/>
              <a:t>3</a:t>
            </a:fld>
            <a:r>
              <a:rPr lang="ru-RU" dirty="0"/>
              <a:t>                  </a:t>
            </a:r>
          </a:p>
        </p:txBody>
      </p:sp>
      <p:pic>
        <p:nvPicPr>
          <p:cNvPr id="23" name="Рисунок 22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732511" y="312737"/>
            <a:ext cx="2119495" cy="6683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41723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DDF9E9D0-3064-7815-1DCF-5BB15DECD0F6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2884" r="24646" b="-2"/>
          <a:stretch/>
        </p:blipFill>
        <p:spPr>
          <a:xfrm>
            <a:off x="4661171" y="1174615"/>
            <a:ext cx="4991936" cy="4839094"/>
          </a:xfrm>
          <a:prstGeom prst="rect">
            <a:avLst/>
          </a:prstGeom>
        </p:spPr>
      </p:pic>
      <p:sp>
        <p:nvSpPr>
          <p:cNvPr id="14" name="Google Shape;22;p4"/>
          <p:cNvSpPr/>
          <p:nvPr/>
        </p:nvSpPr>
        <p:spPr>
          <a:xfrm>
            <a:off x="-1472794" y="23695"/>
            <a:ext cx="5448623" cy="6834305"/>
          </a:xfrm>
          <a:custGeom>
            <a:avLst/>
            <a:gdLst/>
            <a:ahLst/>
            <a:cxnLst/>
            <a:rect l="l" t="t" r="r" b="b"/>
            <a:pathLst>
              <a:path w="165592" h="207705" extrusionOk="0">
                <a:moveTo>
                  <a:pt x="165592" y="207264"/>
                </a:moveTo>
                <a:lnTo>
                  <a:pt x="58150" y="0"/>
                </a:lnTo>
                <a:lnTo>
                  <a:pt x="0" y="643"/>
                </a:lnTo>
                <a:lnTo>
                  <a:pt x="881" y="207705"/>
                </a:lnTo>
                <a:close/>
              </a:path>
            </a:pathLst>
          </a:custGeom>
          <a:solidFill>
            <a:srgbClr val="F1F2F2"/>
          </a:solidFill>
          <a:ln>
            <a:noFill/>
          </a:ln>
        </p:spPr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900076"/>
            <a:ext cx="4487214" cy="2783309"/>
          </a:xfrm>
        </p:spPr>
        <p:txBody>
          <a:bodyPr/>
          <a:lstStyle/>
          <a:p>
            <a:pPr>
              <a:buClr>
                <a:srgbClr val="FF0000"/>
              </a:buClr>
              <a:buSzPct val="70000"/>
              <a:buFont typeface="Dosis" panose="020B0604020202020204" charset="0"/>
              <a:buChar char="►"/>
            </a:pPr>
            <a:r>
              <a:rPr lang="ru-RU" dirty="0">
                <a:solidFill>
                  <a:srgbClr val="4D4D4D"/>
                </a:solidFill>
              </a:rPr>
              <a:t> Ценности</a:t>
            </a:r>
          </a:p>
          <a:p>
            <a:pPr>
              <a:buClr>
                <a:srgbClr val="FF0000"/>
              </a:buClr>
              <a:buSzPct val="70000"/>
              <a:buFont typeface="Dosis" panose="020B0604020202020204" charset="0"/>
              <a:buChar char="►"/>
            </a:pPr>
            <a:r>
              <a:rPr lang="ru-RU" dirty="0">
                <a:solidFill>
                  <a:srgbClr val="4D4D4D"/>
                </a:solidFill>
              </a:rPr>
              <a:t> Отношение</a:t>
            </a:r>
          </a:p>
          <a:p>
            <a:pPr>
              <a:buClr>
                <a:srgbClr val="FF0000"/>
              </a:buClr>
              <a:buSzPct val="70000"/>
              <a:buFont typeface="Dosis" panose="020B0604020202020204" charset="0"/>
              <a:buChar char="►"/>
            </a:pPr>
            <a:r>
              <a:rPr lang="ru-RU" dirty="0">
                <a:solidFill>
                  <a:srgbClr val="4D4D4D"/>
                </a:solidFill>
              </a:rPr>
              <a:t> Культура труда</a:t>
            </a:r>
          </a:p>
          <a:p>
            <a:pPr>
              <a:buClr>
                <a:srgbClr val="FF0000"/>
              </a:buClr>
              <a:buSzPct val="70000"/>
              <a:buFont typeface="Dosis" panose="020B0604020202020204" charset="0"/>
              <a:buChar char="►"/>
            </a:pPr>
            <a:r>
              <a:rPr lang="ru-RU" dirty="0">
                <a:solidFill>
                  <a:srgbClr val="4D4D4D"/>
                </a:solidFill>
              </a:rPr>
              <a:t> Способы деятельности</a:t>
            </a:r>
          </a:p>
          <a:p>
            <a:pPr>
              <a:buClr>
                <a:srgbClr val="FF0000"/>
              </a:buClr>
              <a:buSzPct val="70000"/>
              <a:buFont typeface="Dosis" panose="020B0604020202020204" charset="0"/>
              <a:buChar char="►"/>
            </a:pPr>
            <a:r>
              <a:rPr lang="ru-RU" dirty="0">
                <a:solidFill>
                  <a:srgbClr val="4D4D4D"/>
                </a:solidFill>
              </a:rPr>
              <a:t> Опыт</a:t>
            </a:r>
          </a:p>
          <a:p>
            <a:pPr marL="0" indent="0">
              <a:buClr>
                <a:srgbClr val="FF0000"/>
              </a:buClr>
              <a:buSzPct val="70000"/>
              <a:buNone/>
            </a:pPr>
            <a:endParaRPr lang="ru-RU" dirty="0">
              <a:solidFill>
                <a:srgbClr val="4D4D4D"/>
              </a:solidFill>
            </a:endParaRPr>
          </a:p>
        </p:txBody>
      </p:sp>
      <p:sp>
        <p:nvSpPr>
          <p:cNvPr id="4" name="Google Shape;23;p4"/>
          <p:cNvSpPr/>
          <p:nvPr/>
        </p:nvSpPr>
        <p:spPr>
          <a:xfrm flipH="1">
            <a:off x="-647600" y="-14750"/>
            <a:ext cx="3415964" cy="1031024"/>
          </a:xfrm>
          <a:prstGeom prst="parallelogram">
            <a:avLst>
              <a:gd name="adj" fmla="val 51542"/>
            </a:avLst>
          </a:prstGeom>
          <a:solidFill>
            <a:srgbClr val="4D4D4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" name="Google Shape;26;p4"/>
          <p:cNvSpPr/>
          <p:nvPr/>
        </p:nvSpPr>
        <p:spPr>
          <a:xfrm flipH="1">
            <a:off x="2151343" y="-15706"/>
            <a:ext cx="1026482" cy="1031024"/>
          </a:xfrm>
          <a:prstGeom prst="parallelogram">
            <a:avLst>
              <a:gd name="adj" fmla="val 51542"/>
            </a:avLst>
          </a:prstGeom>
          <a:solidFill>
            <a:srgbClr val="EE352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" name="Google Shape;25;p4"/>
          <p:cNvSpPr txBox="1"/>
          <p:nvPr/>
        </p:nvSpPr>
        <p:spPr>
          <a:xfrm>
            <a:off x="-27144" y="-262605"/>
            <a:ext cx="2691728" cy="15248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0" dirty="0">
                <a:solidFill>
                  <a:srgbClr val="FFFFFF"/>
                </a:solidFill>
                <a:latin typeface="Dosis"/>
                <a:ea typeface="Dosis"/>
                <a:cs typeface="Dosis"/>
                <a:sym typeface="Dosis"/>
              </a:rPr>
              <a:t>“</a:t>
            </a:r>
            <a:endParaRPr sz="15000" dirty="0">
              <a:solidFill>
                <a:srgbClr val="FFFFFF"/>
              </a:solidFill>
              <a:latin typeface="Dosis"/>
              <a:ea typeface="Dosis"/>
              <a:cs typeface="Dosis"/>
              <a:sym typeface="Dosis"/>
            </a:endParaRPr>
          </a:p>
        </p:txBody>
      </p:sp>
      <p:sp>
        <p:nvSpPr>
          <p:cNvPr id="7" name="Google Shape;27;p4"/>
          <p:cNvSpPr/>
          <p:nvPr/>
        </p:nvSpPr>
        <p:spPr>
          <a:xfrm flipH="1">
            <a:off x="8954439" y="5823119"/>
            <a:ext cx="3837636" cy="1034881"/>
          </a:xfrm>
          <a:prstGeom prst="parallelogram">
            <a:avLst>
              <a:gd name="adj" fmla="val 51542"/>
            </a:avLst>
          </a:prstGeom>
          <a:solidFill>
            <a:srgbClr val="EE352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" name="Google Shape;29;p4"/>
          <p:cNvSpPr/>
          <p:nvPr/>
        </p:nvSpPr>
        <p:spPr>
          <a:xfrm flipH="1">
            <a:off x="8400562" y="5823119"/>
            <a:ext cx="1107753" cy="1034882"/>
          </a:xfrm>
          <a:prstGeom prst="parallelogram">
            <a:avLst>
              <a:gd name="adj" fmla="val 51542"/>
            </a:avLst>
          </a:prstGeom>
          <a:solidFill>
            <a:srgbClr val="4D4D4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" name="Google Shape;28;p4"/>
          <p:cNvSpPr txBox="1"/>
          <p:nvPr/>
        </p:nvSpPr>
        <p:spPr>
          <a:xfrm>
            <a:off x="9319675" y="5686859"/>
            <a:ext cx="2186400" cy="65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0" dirty="0">
                <a:solidFill>
                  <a:srgbClr val="FFFFFF"/>
                </a:solidFill>
                <a:latin typeface="Dosis"/>
                <a:ea typeface="Dosis"/>
                <a:cs typeface="Dosis"/>
                <a:sym typeface="Dosis"/>
              </a:rPr>
              <a:t>”</a:t>
            </a:r>
            <a:endParaRPr sz="15000" dirty="0">
              <a:solidFill>
                <a:srgbClr val="FFFFFF"/>
              </a:solidFill>
              <a:latin typeface="Dosis"/>
              <a:ea typeface="Dosis"/>
              <a:cs typeface="Dosis"/>
              <a:sym typeface="Dosis"/>
            </a:endParaRP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8200" y="6202817"/>
            <a:ext cx="7458590" cy="550407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711391" y="319609"/>
            <a:ext cx="2140615" cy="674997"/>
          </a:xfrm>
          <a:prstGeom prst="rect">
            <a:avLst/>
          </a:prstGeom>
        </p:spPr>
      </p:pic>
      <p:pic>
        <p:nvPicPr>
          <p:cNvPr id="13" name="Рисунок 12" descr="Вопросительный знак со сплошной заливкой">
            <a:extLst>
              <a:ext uri="{FF2B5EF4-FFF2-40B4-BE49-F238E27FC236}">
                <a16:creationId xmlns:a16="http://schemas.microsoft.com/office/drawing/2014/main" id="{2C3C6E9C-6CB7-9840-1107-4A9FBB7D71A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989626" y="1329363"/>
            <a:ext cx="1671545" cy="16715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19574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22;p4"/>
          <p:cNvSpPr/>
          <p:nvPr/>
        </p:nvSpPr>
        <p:spPr>
          <a:xfrm>
            <a:off x="-1472794" y="23695"/>
            <a:ext cx="5448623" cy="6834305"/>
          </a:xfrm>
          <a:custGeom>
            <a:avLst/>
            <a:gdLst/>
            <a:ahLst/>
            <a:cxnLst/>
            <a:rect l="l" t="t" r="r" b="b"/>
            <a:pathLst>
              <a:path w="165592" h="207705" extrusionOk="0">
                <a:moveTo>
                  <a:pt x="165592" y="207264"/>
                </a:moveTo>
                <a:lnTo>
                  <a:pt x="58150" y="0"/>
                </a:lnTo>
                <a:lnTo>
                  <a:pt x="0" y="643"/>
                </a:lnTo>
                <a:lnTo>
                  <a:pt x="881" y="207705"/>
                </a:lnTo>
                <a:close/>
              </a:path>
            </a:pathLst>
          </a:custGeom>
          <a:solidFill>
            <a:srgbClr val="F1F2F2"/>
          </a:solidFill>
          <a:ln>
            <a:noFill/>
          </a:ln>
        </p:spPr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70974" y="2038531"/>
            <a:ext cx="8808798" cy="3140116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buClr>
                <a:srgbClr val="FF0000"/>
              </a:buClr>
              <a:buSzPct val="70000"/>
              <a:buFont typeface="Dosis" panose="020B0604020202020204" charset="0"/>
              <a:buChar char="►"/>
            </a:pPr>
            <a:r>
              <a:rPr lang="ru-RU" dirty="0">
                <a:solidFill>
                  <a:srgbClr val="4D4D4D"/>
                </a:solidFill>
              </a:rPr>
              <a:t>  </a:t>
            </a:r>
            <a:r>
              <a:rPr lang="ru-RU" sz="3200" b="1" dirty="0">
                <a:solidFill>
                  <a:srgbClr val="4D4D4D"/>
                </a:solidFill>
              </a:rPr>
              <a:t>Методика</a:t>
            </a:r>
            <a:r>
              <a:rPr lang="ru-RU" sz="3200" dirty="0">
                <a:solidFill>
                  <a:srgbClr val="4D4D4D"/>
                </a:solidFill>
              </a:rPr>
              <a:t> технологического образования</a:t>
            </a:r>
          </a:p>
          <a:p>
            <a:pPr>
              <a:lnSpc>
                <a:spcPct val="100000"/>
              </a:lnSpc>
              <a:buClr>
                <a:srgbClr val="FF0000"/>
              </a:buClr>
              <a:buSzPct val="70000"/>
              <a:buFont typeface="Dosis" panose="020B0604020202020204" charset="0"/>
              <a:buChar char="►"/>
            </a:pPr>
            <a:r>
              <a:rPr lang="ru-RU" sz="3200" dirty="0">
                <a:solidFill>
                  <a:srgbClr val="4D4D4D"/>
                </a:solidFill>
              </a:rPr>
              <a:t> </a:t>
            </a:r>
            <a:r>
              <a:rPr lang="ru-RU" sz="3200" b="1" dirty="0">
                <a:solidFill>
                  <a:srgbClr val="4D4D4D"/>
                </a:solidFill>
              </a:rPr>
              <a:t>Стандарты проф. мастерства </a:t>
            </a:r>
          </a:p>
          <a:p>
            <a:pPr marL="0" indent="0">
              <a:lnSpc>
                <a:spcPct val="100000"/>
              </a:lnSpc>
              <a:buClr>
                <a:srgbClr val="FF0000"/>
              </a:buClr>
              <a:buSzPct val="70000"/>
              <a:buNone/>
            </a:pPr>
            <a:r>
              <a:rPr lang="ru-RU" sz="3200" dirty="0">
                <a:solidFill>
                  <a:srgbClr val="4D4D4D"/>
                </a:solidFill>
              </a:rPr>
              <a:t>    (компетенция «Преподавание технологии»)</a:t>
            </a:r>
          </a:p>
          <a:p>
            <a:pPr>
              <a:lnSpc>
                <a:spcPct val="100000"/>
              </a:lnSpc>
              <a:buClr>
                <a:srgbClr val="FF0000"/>
              </a:buClr>
              <a:buSzPct val="70000"/>
              <a:buFont typeface="Dosis" panose="020B0604020202020204" charset="0"/>
              <a:buChar char="►"/>
            </a:pPr>
            <a:r>
              <a:rPr lang="ru-RU" sz="3200" dirty="0">
                <a:solidFill>
                  <a:srgbClr val="4D4D4D"/>
                </a:solidFill>
              </a:rPr>
              <a:t> </a:t>
            </a:r>
            <a:r>
              <a:rPr lang="ru-RU" sz="3200" b="1" dirty="0">
                <a:solidFill>
                  <a:srgbClr val="4D4D4D"/>
                </a:solidFill>
              </a:rPr>
              <a:t>Стандарты технологической грамотности     </a:t>
            </a:r>
          </a:p>
          <a:p>
            <a:pPr marL="0" indent="0">
              <a:lnSpc>
                <a:spcPct val="100000"/>
              </a:lnSpc>
              <a:buClr>
                <a:srgbClr val="FF0000"/>
              </a:buClr>
              <a:buSzPct val="70000"/>
              <a:buNone/>
            </a:pPr>
            <a:r>
              <a:rPr lang="ru-RU" sz="3200" b="1" dirty="0">
                <a:solidFill>
                  <a:srgbClr val="4D4D4D"/>
                </a:solidFill>
              </a:rPr>
              <a:t>    </a:t>
            </a:r>
            <a:r>
              <a:rPr lang="ru-RU" sz="3200" dirty="0">
                <a:solidFill>
                  <a:srgbClr val="4D4D4D"/>
                </a:solidFill>
              </a:rPr>
              <a:t>(школьников)</a:t>
            </a:r>
          </a:p>
          <a:p>
            <a:pPr marL="0" indent="0">
              <a:buClr>
                <a:srgbClr val="FF0000"/>
              </a:buClr>
              <a:buSzPct val="70000"/>
              <a:buNone/>
            </a:pPr>
            <a:endParaRPr lang="ru-RU" dirty="0">
              <a:solidFill>
                <a:srgbClr val="4D4D4D"/>
              </a:solidFill>
            </a:endParaRPr>
          </a:p>
        </p:txBody>
      </p:sp>
      <p:sp>
        <p:nvSpPr>
          <p:cNvPr id="4" name="Google Shape;23;p4"/>
          <p:cNvSpPr/>
          <p:nvPr/>
        </p:nvSpPr>
        <p:spPr>
          <a:xfrm flipH="1">
            <a:off x="-647600" y="-14750"/>
            <a:ext cx="3415964" cy="1031024"/>
          </a:xfrm>
          <a:prstGeom prst="parallelogram">
            <a:avLst>
              <a:gd name="adj" fmla="val 51542"/>
            </a:avLst>
          </a:prstGeom>
          <a:solidFill>
            <a:srgbClr val="4D4D4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" name="Google Shape;26;p4"/>
          <p:cNvSpPr/>
          <p:nvPr/>
        </p:nvSpPr>
        <p:spPr>
          <a:xfrm flipH="1">
            <a:off x="2151343" y="-15706"/>
            <a:ext cx="1026482" cy="1031024"/>
          </a:xfrm>
          <a:prstGeom prst="parallelogram">
            <a:avLst>
              <a:gd name="adj" fmla="val 51542"/>
            </a:avLst>
          </a:prstGeom>
          <a:solidFill>
            <a:srgbClr val="EE352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" name="Google Shape;25;p4"/>
          <p:cNvSpPr txBox="1"/>
          <p:nvPr/>
        </p:nvSpPr>
        <p:spPr>
          <a:xfrm>
            <a:off x="-27144" y="-262605"/>
            <a:ext cx="2691728" cy="15248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0" dirty="0">
                <a:solidFill>
                  <a:srgbClr val="FFFFFF"/>
                </a:solidFill>
                <a:latin typeface="Dosis"/>
                <a:ea typeface="Dosis"/>
                <a:cs typeface="Dosis"/>
                <a:sym typeface="Dosis"/>
              </a:rPr>
              <a:t>“</a:t>
            </a:r>
            <a:endParaRPr sz="15000" dirty="0">
              <a:solidFill>
                <a:srgbClr val="FFFFFF"/>
              </a:solidFill>
              <a:latin typeface="Dosis"/>
              <a:ea typeface="Dosis"/>
              <a:cs typeface="Dosis"/>
              <a:sym typeface="Dosis"/>
            </a:endParaRPr>
          </a:p>
        </p:txBody>
      </p:sp>
      <p:sp>
        <p:nvSpPr>
          <p:cNvPr id="7" name="Google Shape;27;p4"/>
          <p:cNvSpPr/>
          <p:nvPr/>
        </p:nvSpPr>
        <p:spPr>
          <a:xfrm flipH="1">
            <a:off x="8954439" y="5823119"/>
            <a:ext cx="3837636" cy="1034881"/>
          </a:xfrm>
          <a:prstGeom prst="parallelogram">
            <a:avLst>
              <a:gd name="adj" fmla="val 51542"/>
            </a:avLst>
          </a:prstGeom>
          <a:solidFill>
            <a:srgbClr val="EE352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" name="Google Shape;29;p4"/>
          <p:cNvSpPr/>
          <p:nvPr/>
        </p:nvSpPr>
        <p:spPr>
          <a:xfrm flipH="1">
            <a:off x="8400562" y="5823119"/>
            <a:ext cx="1107753" cy="1034882"/>
          </a:xfrm>
          <a:prstGeom prst="parallelogram">
            <a:avLst>
              <a:gd name="adj" fmla="val 51542"/>
            </a:avLst>
          </a:prstGeom>
          <a:solidFill>
            <a:srgbClr val="4D4D4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" name="Google Shape;28;p4"/>
          <p:cNvSpPr txBox="1"/>
          <p:nvPr/>
        </p:nvSpPr>
        <p:spPr>
          <a:xfrm>
            <a:off x="9319675" y="5686859"/>
            <a:ext cx="2186400" cy="65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0" dirty="0">
                <a:solidFill>
                  <a:srgbClr val="FFFFFF"/>
                </a:solidFill>
                <a:latin typeface="Dosis"/>
                <a:ea typeface="Dosis"/>
                <a:cs typeface="Dosis"/>
                <a:sym typeface="Dosis"/>
              </a:rPr>
              <a:t>”</a:t>
            </a:r>
            <a:endParaRPr sz="15000" dirty="0">
              <a:solidFill>
                <a:srgbClr val="FFFFFF"/>
              </a:solidFill>
              <a:latin typeface="Dosis"/>
              <a:ea typeface="Dosis"/>
              <a:cs typeface="Dosis"/>
              <a:sym typeface="Dosis"/>
            </a:endParaRP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8200" y="6202817"/>
            <a:ext cx="7458590" cy="550407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711391" y="319609"/>
            <a:ext cx="2140615" cy="6749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45165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8D2C6CE2-9EFF-B0F4-739B-15113D6E98E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533714" y="1033051"/>
            <a:ext cx="8961104" cy="5040441"/>
          </a:xfrm>
          <a:prstGeom prst="rect">
            <a:avLst/>
          </a:prstGeom>
        </p:spPr>
      </p:pic>
      <p:sp>
        <p:nvSpPr>
          <p:cNvPr id="14" name="Google Shape;22;p4"/>
          <p:cNvSpPr/>
          <p:nvPr/>
        </p:nvSpPr>
        <p:spPr>
          <a:xfrm>
            <a:off x="-1472794" y="23695"/>
            <a:ext cx="5448623" cy="6834305"/>
          </a:xfrm>
          <a:custGeom>
            <a:avLst/>
            <a:gdLst/>
            <a:ahLst/>
            <a:cxnLst/>
            <a:rect l="l" t="t" r="r" b="b"/>
            <a:pathLst>
              <a:path w="165592" h="207705" extrusionOk="0">
                <a:moveTo>
                  <a:pt x="165592" y="207264"/>
                </a:moveTo>
                <a:lnTo>
                  <a:pt x="58150" y="0"/>
                </a:lnTo>
                <a:lnTo>
                  <a:pt x="0" y="643"/>
                </a:lnTo>
                <a:lnTo>
                  <a:pt x="881" y="207705"/>
                </a:lnTo>
                <a:close/>
              </a:path>
            </a:pathLst>
          </a:custGeom>
          <a:solidFill>
            <a:srgbClr val="F1F2F2"/>
          </a:solidFill>
          <a:ln>
            <a:noFill/>
          </a:ln>
        </p:spPr>
      </p:sp>
      <p:sp>
        <p:nvSpPr>
          <p:cNvPr id="4" name="Google Shape;23;p4"/>
          <p:cNvSpPr/>
          <p:nvPr/>
        </p:nvSpPr>
        <p:spPr>
          <a:xfrm flipH="1">
            <a:off x="-647600" y="-14750"/>
            <a:ext cx="3415964" cy="1031024"/>
          </a:xfrm>
          <a:prstGeom prst="parallelogram">
            <a:avLst>
              <a:gd name="adj" fmla="val 51542"/>
            </a:avLst>
          </a:prstGeom>
          <a:solidFill>
            <a:srgbClr val="4D4D4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" name="Google Shape;26;p4"/>
          <p:cNvSpPr/>
          <p:nvPr/>
        </p:nvSpPr>
        <p:spPr>
          <a:xfrm flipH="1">
            <a:off x="2151343" y="-15706"/>
            <a:ext cx="1026482" cy="1031024"/>
          </a:xfrm>
          <a:prstGeom prst="parallelogram">
            <a:avLst>
              <a:gd name="adj" fmla="val 51542"/>
            </a:avLst>
          </a:prstGeom>
          <a:solidFill>
            <a:srgbClr val="EE352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" name="Google Shape;25;p4"/>
          <p:cNvSpPr txBox="1"/>
          <p:nvPr/>
        </p:nvSpPr>
        <p:spPr>
          <a:xfrm>
            <a:off x="-27144" y="-262605"/>
            <a:ext cx="2691728" cy="15248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0" dirty="0">
                <a:solidFill>
                  <a:srgbClr val="FFFFFF"/>
                </a:solidFill>
                <a:latin typeface="Dosis"/>
                <a:ea typeface="Dosis"/>
                <a:cs typeface="Dosis"/>
                <a:sym typeface="Dosis"/>
              </a:rPr>
              <a:t>“</a:t>
            </a:r>
            <a:endParaRPr sz="15000" dirty="0">
              <a:solidFill>
                <a:srgbClr val="FFFFFF"/>
              </a:solidFill>
              <a:latin typeface="Dosis"/>
              <a:ea typeface="Dosis"/>
              <a:cs typeface="Dosis"/>
              <a:sym typeface="Dosis"/>
            </a:endParaRPr>
          </a:p>
        </p:txBody>
      </p:sp>
      <p:sp>
        <p:nvSpPr>
          <p:cNvPr id="7" name="Google Shape;27;p4"/>
          <p:cNvSpPr/>
          <p:nvPr/>
        </p:nvSpPr>
        <p:spPr>
          <a:xfrm flipH="1">
            <a:off x="8954439" y="5823119"/>
            <a:ext cx="3837636" cy="1034881"/>
          </a:xfrm>
          <a:prstGeom prst="parallelogram">
            <a:avLst>
              <a:gd name="adj" fmla="val 51542"/>
            </a:avLst>
          </a:prstGeom>
          <a:solidFill>
            <a:srgbClr val="EE352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" name="Google Shape;29;p4"/>
          <p:cNvSpPr/>
          <p:nvPr/>
        </p:nvSpPr>
        <p:spPr>
          <a:xfrm flipH="1">
            <a:off x="8400562" y="5823119"/>
            <a:ext cx="1107753" cy="1034882"/>
          </a:xfrm>
          <a:prstGeom prst="parallelogram">
            <a:avLst>
              <a:gd name="adj" fmla="val 51542"/>
            </a:avLst>
          </a:prstGeom>
          <a:solidFill>
            <a:srgbClr val="4D4D4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" name="Google Shape;28;p4"/>
          <p:cNvSpPr txBox="1"/>
          <p:nvPr/>
        </p:nvSpPr>
        <p:spPr>
          <a:xfrm>
            <a:off x="9319675" y="5686859"/>
            <a:ext cx="2186400" cy="65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0" dirty="0">
                <a:solidFill>
                  <a:srgbClr val="FFFFFF"/>
                </a:solidFill>
                <a:latin typeface="Dosis"/>
                <a:ea typeface="Dosis"/>
                <a:cs typeface="Dosis"/>
                <a:sym typeface="Dosis"/>
              </a:rPr>
              <a:t>”</a:t>
            </a:r>
            <a:endParaRPr sz="15000" dirty="0">
              <a:solidFill>
                <a:srgbClr val="FFFFFF"/>
              </a:solidFill>
              <a:latin typeface="Dosis"/>
              <a:ea typeface="Dosis"/>
              <a:cs typeface="Dosis"/>
              <a:sym typeface="Dosis"/>
            </a:endParaRP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8200" y="6202817"/>
            <a:ext cx="7458590" cy="550407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711391" y="319609"/>
            <a:ext cx="2140615" cy="6749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91854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22;p4"/>
          <p:cNvSpPr/>
          <p:nvPr/>
        </p:nvSpPr>
        <p:spPr>
          <a:xfrm>
            <a:off x="-1492113" y="23695"/>
            <a:ext cx="5448623" cy="6834305"/>
          </a:xfrm>
          <a:custGeom>
            <a:avLst/>
            <a:gdLst/>
            <a:ahLst/>
            <a:cxnLst/>
            <a:rect l="l" t="t" r="r" b="b"/>
            <a:pathLst>
              <a:path w="165592" h="207705" extrusionOk="0">
                <a:moveTo>
                  <a:pt x="165592" y="207264"/>
                </a:moveTo>
                <a:lnTo>
                  <a:pt x="58150" y="0"/>
                </a:lnTo>
                <a:lnTo>
                  <a:pt x="0" y="643"/>
                </a:lnTo>
                <a:lnTo>
                  <a:pt x="881" y="207705"/>
                </a:lnTo>
                <a:close/>
              </a:path>
            </a:pathLst>
          </a:custGeom>
          <a:solidFill>
            <a:srgbClr val="F1F2F2"/>
          </a:solidFill>
          <a:ln>
            <a:noFill/>
          </a:ln>
        </p:spPr>
      </p:sp>
      <p:sp>
        <p:nvSpPr>
          <p:cNvPr id="15" name="Google Shape;33;p5"/>
          <p:cNvSpPr/>
          <p:nvPr/>
        </p:nvSpPr>
        <p:spPr>
          <a:xfrm flipH="1">
            <a:off x="225214" y="-85725"/>
            <a:ext cx="518400" cy="749100"/>
          </a:xfrm>
          <a:prstGeom prst="parallelogram">
            <a:avLst>
              <a:gd name="adj" fmla="val 75009"/>
            </a:avLst>
          </a:prstGeom>
          <a:solidFill>
            <a:srgbClr val="EE352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" name="Google Shape;32;p5"/>
          <p:cNvSpPr/>
          <p:nvPr/>
        </p:nvSpPr>
        <p:spPr>
          <a:xfrm flipH="1">
            <a:off x="-1492113" y="-85725"/>
            <a:ext cx="2107999" cy="749100"/>
          </a:xfrm>
          <a:prstGeom prst="parallelogram">
            <a:avLst>
              <a:gd name="adj" fmla="val 51542"/>
            </a:avLst>
          </a:prstGeom>
          <a:solidFill>
            <a:srgbClr val="4D4D4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" name="Google Shape;34;p5"/>
          <p:cNvSpPr/>
          <p:nvPr/>
        </p:nvSpPr>
        <p:spPr>
          <a:xfrm flipH="1">
            <a:off x="495300" y="204686"/>
            <a:ext cx="9155996" cy="749100"/>
          </a:xfrm>
          <a:prstGeom prst="parallelogram">
            <a:avLst>
              <a:gd name="adj" fmla="val 51542"/>
            </a:avLst>
          </a:prstGeom>
          <a:solidFill>
            <a:srgbClr val="4D4D4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" name="Google Shape;35;p5"/>
          <p:cNvSpPr/>
          <p:nvPr/>
        </p:nvSpPr>
        <p:spPr>
          <a:xfrm flipH="1">
            <a:off x="9259759" y="272355"/>
            <a:ext cx="3745298" cy="749100"/>
          </a:xfrm>
          <a:prstGeom prst="parallelogram">
            <a:avLst>
              <a:gd name="adj" fmla="val 51542"/>
            </a:avLst>
          </a:prstGeom>
          <a:solidFill>
            <a:srgbClr val="EE352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" name="Заголовок 1"/>
          <p:cNvSpPr txBox="1">
            <a:spLocks/>
          </p:cNvSpPr>
          <p:nvPr/>
        </p:nvSpPr>
        <p:spPr>
          <a:xfrm>
            <a:off x="864059" y="188913"/>
            <a:ext cx="8395700" cy="76487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600" dirty="0">
                <a:solidFill>
                  <a:schemeClr val="bg1"/>
                </a:solidFill>
                <a:latin typeface="Museo Sans Cyrl 700" panose="02000000000000000000" pitchFamily="2" charset="-52"/>
              </a:rPr>
              <a:t>Педагогические требования</a:t>
            </a:r>
          </a:p>
        </p:txBody>
      </p:sp>
      <p:pic>
        <p:nvPicPr>
          <p:cNvPr id="21" name="Рисунок 20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64059" y="6310915"/>
            <a:ext cx="6251910" cy="461360"/>
          </a:xfrm>
          <a:prstGeom prst="rect">
            <a:avLst/>
          </a:prstGeom>
        </p:spPr>
      </p:pic>
      <p:sp>
        <p:nvSpPr>
          <p:cNvPr id="26" name="Объект 25"/>
          <p:cNvSpPr>
            <a:spLocks noGrp="1"/>
          </p:cNvSpPr>
          <p:nvPr>
            <p:ph idx="1"/>
          </p:nvPr>
        </p:nvSpPr>
        <p:spPr>
          <a:xfrm>
            <a:off x="278440" y="1459300"/>
            <a:ext cx="10576596" cy="4124082"/>
          </a:xfrm>
        </p:spPr>
        <p:txBody>
          <a:bodyPr>
            <a:normAutofit fontScale="92500" lnSpcReduction="10000"/>
          </a:bodyPr>
          <a:lstStyle/>
          <a:p>
            <a:pPr lvl="0">
              <a:buClr>
                <a:srgbClr val="EE3524"/>
              </a:buClr>
              <a:buSzPct val="70000"/>
              <a:buFont typeface="Dosis" panose="020B0604020202020204" charset="0"/>
              <a:buChar char="►"/>
            </a:pPr>
            <a:r>
              <a:rPr lang="ru-RU" dirty="0">
                <a:solidFill>
                  <a:srgbClr val="4D4D4D"/>
                </a:solidFill>
                <a:latin typeface="Museo Sans Cyrl 500" panose="02000000000000000000" pitchFamily="2" charset="-52"/>
              </a:rPr>
              <a:t>Педагог ТО  создает условия для развития личности посредством преобразовательной (в том числе творческой) деятельности и освоения конкретного спектра современных и перспективных технологий.</a:t>
            </a:r>
          </a:p>
          <a:p>
            <a:pPr lvl="0">
              <a:buClr>
                <a:srgbClr val="EE3524"/>
              </a:buClr>
              <a:buSzPct val="70000"/>
              <a:buFont typeface="Dosis" panose="020B0604020202020204" charset="0"/>
              <a:buChar char="►"/>
            </a:pPr>
            <a:r>
              <a:rPr lang="ru-RU" dirty="0">
                <a:solidFill>
                  <a:srgbClr val="4D4D4D"/>
                </a:solidFill>
                <a:latin typeface="Museo Sans Cyrl 500" panose="02000000000000000000" pitchFamily="2" charset="-52"/>
              </a:rPr>
              <a:t>Педагог ТО обеспечивает возможности для персонализированного усвоения содержания технологического образования, выбора форм и технологий, построения индивидуальной траектории достижения образовательных результатов.</a:t>
            </a:r>
          </a:p>
          <a:p>
            <a:pPr>
              <a:buClr>
                <a:srgbClr val="EE3524"/>
              </a:buClr>
              <a:buSzPct val="70000"/>
              <a:buFont typeface="Dosis" panose="020B0604020202020204" charset="0"/>
              <a:buChar char="►"/>
            </a:pPr>
            <a:r>
              <a:rPr lang="ru-RU" dirty="0"/>
              <a:t>Педагог ТО организует практико-ориентированную деятельность учащихся, включая разные формы взаимодействия (…..).</a:t>
            </a:r>
          </a:p>
          <a:p>
            <a:pPr>
              <a:buClr>
                <a:srgbClr val="EE3524"/>
              </a:buClr>
              <a:buSzPct val="70000"/>
              <a:buFont typeface="Dosis" panose="020B0604020202020204" charset="0"/>
              <a:buChar char="►"/>
            </a:pPr>
            <a:r>
              <a:rPr lang="ru-RU" dirty="0"/>
              <a:t>………………………….</a:t>
            </a:r>
          </a:p>
          <a:p>
            <a:pPr lvl="0">
              <a:buClr>
                <a:srgbClr val="EE3524"/>
              </a:buClr>
              <a:buSzPct val="70000"/>
              <a:buFont typeface="Dosis" panose="020B0604020202020204" charset="0"/>
              <a:buChar char="►"/>
            </a:pPr>
            <a:endParaRPr lang="ru-RU" dirty="0">
              <a:solidFill>
                <a:srgbClr val="4D4D4D"/>
              </a:solidFill>
              <a:latin typeface="Museo Sans Cyrl 500" panose="02000000000000000000" pitchFamily="2" charset="-52"/>
            </a:endParaRPr>
          </a:p>
        </p:txBody>
      </p:sp>
      <p:sp>
        <p:nvSpPr>
          <p:cNvPr id="22" name="Номер слайда 5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87F5C2-DE65-4B0A-BABD-5CF561E4521B}" type="slidenum">
              <a:rPr lang="ru-RU" smtClean="0"/>
              <a:pPr/>
              <a:t>7</a:t>
            </a:fld>
            <a:r>
              <a:rPr lang="ru-RU" dirty="0"/>
              <a:t>                  </a:t>
            </a:r>
          </a:p>
        </p:txBody>
      </p:sp>
      <p:pic>
        <p:nvPicPr>
          <p:cNvPr id="23" name="Рисунок 22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732511" y="312737"/>
            <a:ext cx="2119495" cy="6683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04090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22;p4"/>
          <p:cNvSpPr/>
          <p:nvPr/>
        </p:nvSpPr>
        <p:spPr>
          <a:xfrm>
            <a:off x="-1492113" y="23695"/>
            <a:ext cx="5448623" cy="6834305"/>
          </a:xfrm>
          <a:custGeom>
            <a:avLst/>
            <a:gdLst/>
            <a:ahLst/>
            <a:cxnLst/>
            <a:rect l="l" t="t" r="r" b="b"/>
            <a:pathLst>
              <a:path w="165592" h="207705" extrusionOk="0">
                <a:moveTo>
                  <a:pt x="165592" y="207264"/>
                </a:moveTo>
                <a:lnTo>
                  <a:pt x="58150" y="0"/>
                </a:lnTo>
                <a:lnTo>
                  <a:pt x="0" y="643"/>
                </a:lnTo>
                <a:lnTo>
                  <a:pt x="881" y="207705"/>
                </a:lnTo>
                <a:close/>
              </a:path>
            </a:pathLst>
          </a:custGeom>
          <a:solidFill>
            <a:srgbClr val="F1F2F2"/>
          </a:solidFill>
          <a:ln>
            <a:noFill/>
          </a:ln>
        </p:spPr>
      </p:sp>
      <p:sp>
        <p:nvSpPr>
          <p:cNvPr id="15" name="Google Shape;33;p5"/>
          <p:cNvSpPr/>
          <p:nvPr/>
        </p:nvSpPr>
        <p:spPr>
          <a:xfrm flipH="1">
            <a:off x="225214" y="-85725"/>
            <a:ext cx="518400" cy="749100"/>
          </a:xfrm>
          <a:prstGeom prst="parallelogram">
            <a:avLst>
              <a:gd name="adj" fmla="val 75009"/>
            </a:avLst>
          </a:prstGeom>
          <a:solidFill>
            <a:srgbClr val="EE352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" name="Google Shape;32;p5"/>
          <p:cNvSpPr/>
          <p:nvPr/>
        </p:nvSpPr>
        <p:spPr>
          <a:xfrm flipH="1">
            <a:off x="-1492113" y="-85725"/>
            <a:ext cx="2107999" cy="749100"/>
          </a:xfrm>
          <a:prstGeom prst="parallelogram">
            <a:avLst>
              <a:gd name="adj" fmla="val 51542"/>
            </a:avLst>
          </a:prstGeom>
          <a:solidFill>
            <a:srgbClr val="4D4D4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" name="Google Shape;34;p5"/>
          <p:cNvSpPr/>
          <p:nvPr/>
        </p:nvSpPr>
        <p:spPr>
          <a:xfrm flipH="1">
            <a:off x="495300" y="204686"/>
            <a:ext cx="9155996" cy="749100"/>
          </a:xfrm>
          <a:prstGeom prst="parallelogram">
            <a:avLst>
              <a:gd name="adj" fmla="val 51542"/>
            </a:avLst>
          </a:prstGeom>
          <a:solidFill>
            <a:srgbClr val="4D4D4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" name="Google Shape;35;p5"/>
          <p:cNvSpPr/>
          <p:nvPr/>
        </p:nvSpPr>
        <p:spPr>
          <a:xfrm flipH="1">
            <a:off x="9259759" y="272355"/>
            <a:ext cx="3745298" cy="749100"/>
          </a:xfrm>
          <a:prstGeom prst="parallelogram">
            <a:avLst>
              <a:gd name="adj" fmla="val 51542"/>
            </a:avLst>
          </a:prstGeom>
          <a:solidFill>
            <a:srgbClr val="EE352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" name="Заголовок 1"/>
          <p:cNvSpPr txBox="1">
            <a:spLocks/>
          </p:cNvSpPr>
          <p:nvPr/>
        </p:nvSpPr>
        <p:spPr>
          <a:xfrm>
            <a:off x="864059" y="188913"/>
            <a:ext cx="8395700" cy="76487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600" dirty="0">
                <a:solidFill>
                  <a:schemeClr val="bg1"/>
                </a:solidFill>
                <a:latin typeface="Museo Sans Cyrl 700" panose="02000000000000000000" pitchFamily="2" charset="-52"/>
              </a:rPr>
              <a:t>Требования к технологической среде</a:t>
            </a:r>
          </a:p>
        </p:txBody>
      </p:sp>
      <p:pic>
        <p:nvPicPr>
          <p:cNvPr id="21" name="Рисунок 20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64059" y="6310915"/>
            <a:ext cx="6251910" cy="461360"/>
          </a:xfrm>
          <a:prstGeom prst="rect">
            <a:avLst/>
          </a:prstGeom>
        </p:spPr>
      </p:pic>
      <p:sp>
        <p:nvSpPr>
          <p:cNvPr id="26" name="Объект 25"/>
          <p:cNvSpPr>
            <a:spLocks noGrp="1"/>
          </p:cNvSpPr>
          <p:nvPr>
            <p:ph idx="1"/>
          </p:nvPr>
        </p:nvSpPr>
        <p:spPr>
          <a:xfrm>
            <a:off x="278440" y="1459300"/>
            <a:ext cx="10576596" cy="4124082"/>
          </a:xfrm>
        </p:spPr>
        <p:txBody>
          <a:bodyPr>
            <a:normAutofit fontScale="92500" lnSpcReduction="10000"/>
          </a:bodyPr>
          <a:lstStyle/>
          <a:p>
            <a:pPr lvl="0">
              <a:buClr>
                <a:srgbClr val="EE3524"/>
              </a:buClr>
              <a:buSzPct val="70000"/>
              <a:buFont typeface="Dosis" panose="020B0604020202020204" charset="0"/>
              <a:buChar char="►"/>
            </a:pPr>
            <a:r>
              <a:rPr lang="ru-RU" dirty="0">
                <a:solidFill>
                  <a:srgbClr val="4D4D4D"/>
                </a:solidFill>
                <a:latin typeface="Museo Sans Cyrl 500" panose="02000000000000000000" pitchFamily="2" charset="-52"/>
              </a:rPr>
              <a:t>Технологическая среда должна быть насыщенной разнообразными инструментами и оборудованием, позволяющими организовывать разные виды преобразовательной деятельности и выполнение проектов.</a:t>
            </a:r>
          </a:p>
          <a:p>
            <a:pPr lvl="0">
              <a:buClr>
                <a:srgbClr val="EE3524"/>
              </a:buClr>
              <a:buSzPct val="70000"/>
              <a:buFont typeface="Dosis" panose="020B0604020202020204" charset="0"/>
              <a:buChar char="►"/>
            </a:pPr>
            <a:r>
              <a:rPr lang="ru-RU" dirty="0">
                <a:solidFill>
                  <a:srgbClr val="4D4D4D"/>
                </a:solidFill>
                <a:latin typeface="Museo Sans Cyrl 500" panose="02000000000000000000" pitchFamily="2" charset="-52"/>
              </a:rPr>
              <a:t>Технологическая среда должна обеспечивать наглядность и визуализацию технических объектов и технологических процессов для усвоения базового учебного материала.</a:t>
            </a:r>
          </a:p>
          <a:p>
            <a:pPr>
              <a:buClr>
                <a:srgbClr val="EE3524"/>
              </a:buClr>
              <a:buSzPct val="70000"/>
              <a:buFont typeface="Dosis" panose="020B0604020202020204" charset="0"/>
              <a:buChar char="►"/>
            </a:pPr>
            <a:r>
              <a:rPr lang="ru-RU" dirty="0"/>
              <a:t>Технологическая среда создает условия для овладения навыками моделирования и конструирования, организации проектной и исследовательской деятельности, решения управленческих задач (…..).</a:t>
            </a:r>
          </a:p>
          <a:p>
            <a:pPr>
              <a:buClr>
                <a:srgbClr val="EE3524"/>
              </a:buClr>
              <a:buSzPct val="70000"/>
              <a:buFont typeface="Dosis" panose="020B0604020202020204" charset="0"/>
              <a:buChar char="►"/>
            </a:pPr>
            <a:r>
              <a:rPr lang="ru-RU" dirty="0"/>
              <a:t>………………………….</a:t>
            </a:r>
          </a:p>
          <a:p>
            <a:pPr lvl="0">
              <a:buClr>
                <a:srgbClr val="EE3524"/>
              </a:buClr>
              <a:buSzPct val="70000"/>
              <a:buFont typeface="Dosis" panose="020B0604020202020204" charset="0"/>
              <a:buChar char="►"/>
            </a:pPr>
            <a:endParaRPr lang="ru-RU" dirty="0">
              <a:solidFill>
                <a:srgbClr val="4D4D4D"/>
              </a:solidFill>
              <a:latin typeface="Museo Sans Cyrl 500" panose="02000000000000000000" pitchFamily="2" charset="-52"/>
            </a:endParaRPr>
          </a:p>
        </p:txBody>
      </p:sp>
      <p:sp>
        <p:nvSpPr>
          <p:cNvPr id="22" name="Номер слайда 5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87F5C2-DE65-4B0A-BABD-5CF561E4521B}" type="slidenum">
              <a:rPr lang="ru-RU" smtClean="0"/>
              <a:pPr/>
              <a:t>8</a:t>
            </a:fld>
            <a:r>
              <a:rPr lang="ru-RU" dirty="0"/>
              <a:t>                  </a:t>
            </a:r>
          </a:p>
        </p:txBody>
      </p:sp>
      <p:pic>
        <p:nvPicPr>
          <p:cNvPr id="23" name="Рисунок 22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732511" y="312737"/>
            <a:ext cx="2119495" cy="6683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51520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22;p4"/>
          <p:cNvSpPr/>
          <p:nvPr/>
        </p:nvSpPr>
        <p:spPr>
          <a:xfrm>
            <a:off x="-1492113" y="23695"/>
            <a:ext cx="5448623" cy="6834305"/>
          </a:xfrm>
          <a:custGeom>
            <a:avLst/>
            <a:gdLst/>
            <a:ahLst/>
            <a:cxnLst/>
            <a:rect l="l" t="t" r="r" b="b"/>
            <a:pathLst>
              <a:path w="165592" h="207705" extrusionOk="0">
                <a:moveTo>
                  <a:pt x="165592" y="207264"/>
                </a:moveTo>
                <a:lnTo>
                  <a:pt x="58150" y="0"/>
                </a:lnTo>
                <a:lnTo>
                  <a:pt x="0" y="643"/>
                </a:lnTo>
                <a:lnTo>
                  <a:pt x="881" y="207705"/>
                </a:lnTo>
                <a:close/>
              </a:path>
            </a:pathLst>
          </a:custGeom>
          <a:solidFill>
            <a:srgbClr val="F1F2F2"/>
          </a:solidFill>
          <a:ln>
            <a:noFill/>
          </a:ln>
        </p:spPr>
      </p:sp>
      <p:sp>
        <p:nvSpPr>
          <p:cNvPr id="15" name="Google Shape;33;p5"/>
          <p:cNvSpPr/>
          <p:nvPr/>
        </p:nvSpPr>
        <p:spPr>
          <a:xfrm flipH="1">
            <a:off x="225214" y="-85725"/>
            <a:ext cx="518400" cy="749100"/>
          </a:xfrm>
          <a:prstGeom prst="parallelogram">
            <a:avLst>
              <a:gd name="adj" fmla="val 75009"/>
            </a:avLst>
          </a:prstGeom>
          <a:solidFill>
            <a:srgbClr val="EE352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" name="Google Shape;32;p5"/>
          <p:cNvSpPr/>
          <p:nvPr/>
        </p:nvSpPr>
        <p:spPr>
          <a:xfrm flipH="1">
            <a:off x="-1492113" y="-85725"/>
            <a:ext cx="2107999" cy="749100"/>
          </a:xfrm>
          <a:prstGeom prst="parallelogram">
            <a:avLst>
              <a:gd name="adj" fmla="val 51542"/>
            </a:avLst>
          </a:prstGeom>
          <a:solidFill>
            <a:srgbClr val="4D4D4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" name="Google Shape;34;p5"/>
          <p:cNvSpPr/>
          <p:nvPr/>
        </p:nvSpPr>
        <p:spPr>
          <a:xfrm flipH="1">
            <a:off x="495300" y="204686"/>
            <a:ext cx="9155996" cy="749100"/>
          </a:xfrm>
          <a:prstGeom prst="parallelogram">
            <a:avLst>
              <a:gd name="adj" fmla="val 51542"/>
            </a:avLst>
          </a:prstGeom>
          <a:solidFill>
            <a:srgbClr val="4D4D4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" name="Google Shape;35;p5"/>
          <p:cNvSpPr/>
          <p:nvPr/>
        </p:nvSpPr>
        <p:spPr>
          <a:xfrm flipH="1">
            <a:off x="9259759" y="272355"/>
            <a:ext cx="3745298" cy="749100"/>
          </a:xfrm>
          <a:prstGeom prst="parallelogram">
            <a:avLst>
              <a:gd name="adj" fmla="val 51542"/>
            </a:avLst>
          </a:prstGeom>
          <a:solidFill>
            <a:srgbClr val="EE352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" name="Заголовок 1"/>
          <p:cNvSpPr txBox="1">
            <a:spLocks/>
          </p:cNvSpPr>
          <p:nvPr/>
        </p:nvSpPr>
        <p:spPr>
          <a:xfrm>
            <a:off x="864059" y="188913"/>
            <a:ext cx="8395700" cy="76487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600" dirty="0">
                <a:solidFill>
                  <a:schemeClr val="bg1"/>
                </a:solidFill>
                <a:latin typeface="Museo Sans Cyrl 700" panose="02000000000000000000" pitchFamily="2" charset="-52"/>
              </a:rPr>
              <a:t>Эстетические требования</a:t>
            </a:r>
          </a:p>
        </p:txBody>
      </p:sp>
      <p:pic>
        <p:nvPicPr>
          <p:cNvPr id="21" name="Рисунок 20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64059" y="6310915"/>
            <a:ext cx="6251910" cy="461360"/>
          </a:xfrm>
          <a:prstGeom prst="rect">
            <a:avLst/>
          </a:prstGeom>
        </p:spPr>
      </p:pic>
      <p:sp>
        <p:nvSpPr>
          <p:cNvPr id="26" name="Объект 25"/>
          <p:cNvSpPr>
            <a:spLocks noGrp="1"/>
          </p:cNvSpPr>
          <p:nvPr>
            <p:ph idx="1"/>
          </p:nvPr>
        </p:nvSpPr>
        <p:spPr>
          <a:xfrm>
            <a:off x="278440" y="1459300"/>
            <a:ext cx="10576596" cy="4124082"/>
          </a:xfrm>
        </p:spPr>
        <p:txBody>
          <a:bodyPr>
            <a:normAutofit fontScale="92500" lnSpcReduction="10000"/>
          </a:bodyPr>
          <a:lstStyle/>
          <a:p>
            <a:pPr lvl="0">
              <a:buClr>
                <a:srgbClr val="EE3524"/>
              </a:buClr>
              <a:buSzPct val="70000"/>
              <a:buFont typeface="Dosis" panose="020B0604020202020204" charset="0"/>
              <a:buChar char="►"/>
            </a:pPr>
            <a:r>
              <a:rPr lang="ru-RU" dirty="0">
                <a:solidFill>
                  <a:srgbClr val="4D4D4D"/>
                </a:solidFill>
                <a:latin typeface="Museo Sans Cyrl 500" panose="02000000000000000000" pitchFamily="2" charset="-52"/>
              </a:rPr>
              <a:t>Все кабинеты (мастерские, лаборатории) по технологии должны быть эстетически привлекательными и отражать: общий бренд оформления или конкретную специфику изучаемой технологии (профессии).</a:t>
            </a:r>
          </a:p>
          <a:p>
            <a:pPr lvl="0">
              <a:buClr>
                <a:srgbClr val="EE3524"/>
              </a:buClr>
              <a:buSzPct val="70000"/>
              <a:buFont typeface="Dosis" panose="020B0604020202020204" charset="0"/>
              <a:buChar char="►"/>
            </a:pPr>
            <a:r>
              <a:rPr lang="ru-RU" dirty="0">
                <a:solidFill>
                  <a:srgbClr val="4D4D4D"/>
                </a:solidFill>
                <a:latin typeface="Museo Sans Cyrl 500" panose="02000000000000000000" pitchFamily="2" charset="-52"/>
              </a:rPr>
              <a:t>В образовательном процессе должны быть задействованы современные инструменты и учебное оборудование, соответствующие высоким эстетическим и эргономическим требованиям.</a:t>
            </a:r>
          </a:p>
          <a:p>
            <a:pPr>
              <a:buClr>
                <a:srgbClr val="EE3524"/>
              </a:buClr>
              <a:buSzPct val="70000"/>
              <a:buFont typeface="Dosis" panose="020B0604020202020204" charset="0"/>
              <a:buChar char="►"/>
            </a:pPr>
            <a:r>
              <a:rPr lang="ru-RU" dirty="0"/>
              <a:t>Оптимальное соотношение рабочего пространства и рабочих мест для выполнения конкретного перечня работ (для которых предназначен данный кабинет), обеспечивающее свободное перемещение и выполнение всех видов работ ….. .</a:t>
            </a:r>
          </a:p>
          <a:p>
            <a:pPr>
              <a:buClr>
                <a:srgbClr val="EE3524"/>
              </a:buClr>
              <a:buSzPct val="70000"/>
              <a:buFont typeface="Dosis" panose="020B0604020202020204" charset="0"/>
              <a:buChar char="►"/>
            </a:pPr>
            <a:r>
              <a:rPr lang="ru-RU" dirty="0"/>
              <a:t>………………………….</a:t>
            </a:r>
          </a:p>
          <a:p>
            <a:pPr lvl="0">
              <a:buClr>
                <a:srgbClr val="EE3524"/>
              </a:buClr>
              <a:buSzPct val="70000"/>
              <a:buFont typeface="Dosis" panose="020B0604020202020204" charset="0"/>
              <a:buChar char="►"/>
            </a:pPr>
            <a:endParaRPr lang="ru-RU" dirty="0">
              <a:solidFill>
                <a:srgbClr val="4D4D4D"/>
              </a:solidFill>
              <a:latin typeface="Museo Sans Cyrl 500" panose="02000000000000000000" pitchFamily="2" charset="-52"/>
            </a:endParaRPr>
          </a:p>
        </p:txBody>
      </p:sp>
      <p:sp>
        <p:nvSpPr>
          <p:cNvPr id="22" name="Номер слайда 5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87F5C2-DE65-4B0A-BABD-5CF561E4521B}" type="slidenum">
              <a:rPr lang="ru-RU" smtClean="0"/>
              <a:pPr/>
              <a:t>9</a:t>
            </a:fld>
            <a:r>
              <a:rPr lang="ru-RU" dirty="0"/>
              <a:t>                  </a:t>
            </a:r>
          </a:p>
        </p:txBody>
      </p:sp>
      <p:pic>
        <p:nvPicPr>
          <p:cNvPr id="23" name="Рисунок 22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732511" y="312737"/>
            <a:ext cx="2119495" cy="6683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562092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Другая 3">
      <a:majorFont>
        <a:latin typeface="Museo Sans Cyrl 700"/>
        <a:ea typeface=""/>
        <a:cs typeface=""/>
      </a:majorFont>
      <a:minorFont>
        <a:latin typeface="Museo Sans Cyrl 300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rgbClr val="EE3524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780</TotalTime>
  <Words>414</Words>
  <Application>Microsoft Office PowerPoint</Application>
  <PresentationFormat>Широкоэкранный</PresentationFormat>
  <Paragraphs>69</Paragraphs>
  <Slides>12</Slides>
  <Notes>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9" baseType="lpstr">
      <vt:lpstr>Arial</vt:lpstr>
      <vt:lpstr>Calibri</vt:lpstr>
      <vt:lpstr>Dosis</vt:lpstr>
      <vt:lpstr>Museo Sans Cyrl 300</vt:lpstr>
      <vt:lpstr>Museo Sans Cyrl 500</vt:lpstr>
      <vt:lpstr>Museo Sans Cyrl 700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СПАСИБО ЗА ВНИМАНИЕ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Заголовок 1</dc:title>
  <dc:creator>Смирнова Дарья Евгеньевна</dc:creator>
  <cp:lastModifiedBy>Дмитрий Махотин</cp:lastModifiedBy>
  <cp:revision>25</cp:revision>
  <dcterms:created xsi:type="dcterms:W3CDTF">2022-11-17T07:57:24Z</dcterms:created>
  <dcterms:modified xsi:type="dcterms:W3CDTF">2023-04-17T22:08:28Z</dcterms:modified>
</cp:coreProperties>
</file>